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88" r:id="rId2"/>
    <p:sldId id="389" r:id="rId3"/>
    <p:sldId id="390" r:id="rId4"/>
    <p:sldId id="391" r:id="rId5"/>
    <p:sldId id="395" r:id="rId6"/>
    <p:sldId id="396" r:id="rId7"/>
    <p:sldId id="394" r:id="rId8"/>
    <p:sldId id="363" r:id="rId9"/>
    <p:sldId id="368" r:id="rId10"/>
    <p:sldId id="366" r:id="rId11"/>
    <p:sldId id="404" r:id="rId12"/>
    <p:sldId id="398" r:id="rId13"/>
    <p:sldId id="399" r:id="rId14"/>
    <p:sldId id="400" r:id="rId15"/>
    <p:sldId id="403" r:id="rId16"/>
    <p:sldId id="401" r:id="rId17"/>
    <p:sldId id="402" r:id="rId18"/>
    <p:sldId id="364" r:id="rId19"/>
    <p:sldId id="28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 Anna-Lena" initials="SAL" lastIdx="4" clrIdx="0">
    <p:extLst>
      <p:ext uri="{19B8F6BF-5375-455C-9EA6-DF929625EA0E}">
        <p15:presenceInfo xmlns:p15="http://schemas.microsoft.com/office/powerpoint/2012/main" userId="S-1-5-21-362373259-1116695457-1538882281-89925" providerId="AD"/>
      </p:ext>
    </p:extLst>
  </p:cmAuthor>
  <p:cmAuthor id="2" name="Handke, Simone" initials="HS" lastIdx="21" clrIdx="1">
    <p:extLst>
      <p:ext uri="{19B8F6BF-5375-455C-9EA6-DF929625EA0E}">
        <p15:presenceInfo xmlns:p15="http://schemas.microsoft.com/office/powerpoint/2012/main" userId="S-1-5-21-362373259-1116695457-1538882281-78808" providerId="AD"/>
      </p:ext>
    </p:extLst>
  </p:cmAuthor>
  <p:cmAuthor id="3" name="Standke, Christian" initials="SC" lastIdx="1" clrIdx="2">
    <p:extLst>
      <p:ext uri="{19B8F6BF-5375-455C-9EA6-DF929625EA0E}">
        <p15:presenceInfo xmlns:p15="http://schemas.microsoft.com/office/powerpoint/2012/main" userId="S-1-5-21-362373259-1116695457-1538882281-30984" providerId="AD"/>
      </p:ext>
    </p:extLst>
  </p:cmAuthor>
  <p:cmAuthor id="4" name="Kämmerer, Grit" initials="KG" lastIdx="1" clrIdx="3">
    <p:extLst>
      <p:ext uri="{19B8F6BF-5375-455C-9EA6-DF929625EA0E}">
        <p15:presenceInfo xmlns:p15="http://schemas.microsoft.com/office/powerpoint/2012/main" userId="S-1-5-21-362373259-1116695457-1538882281-276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22" autoAdjust="0"/>
    <p:restoredTop sz="94676" autoAdjust="0"/>
  </p:normalViewPr>
  <p:slideViewPr>
    <p:cSldViewPr snapToGrid="0" showGuides="1">
      <p:cViewPr varScale="1">
        <p:scale>
          <a:sx n="107" d="100"/>
          <a:sy n="107" d="100"/>
        </p:scale>
        <p:origin x="132" y="234"/>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showGuide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6-05-08T17:15:26.484" idx="20">
    <p:pos x="10" y="10"/>
    <p:text>Klärung der Nummerierung der LSA in Übersicht andere Nummer</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3C920-8486-4547-80AB-88147578404E}"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de-DE"/>
        </a:p>
      </dgm:t>
    </dgm:pt>
    <dgm:pt modelId="{02AFC1EE-17DF-47EB-87E2-F31F6E792633}">
      <dgm:prSet phldrT="[Text]" custT="1"/>
      <dgm:spPr>
        <a:solidFill>
          <a:schemeClr val="bg2"/>
        </a:solidFill>
      </dgm:spPr>
      <dgm:t>
        <a:bodyPr/>
        <a:lstStyle/>
        <a:p>
          <a:r>
            <a:rPr lang="de-DE" sz="2400" b="1" dirty="0">
              <a:solidFill>
                <a:schemeClr val="tx1"/>
              </a:solidFill>
            </a:rPr>
            <a:t>Planaufstellung</a:t>
          </a:r>
        </a:p>
      </dgm:t>
    </dgm:pt>
    <dgm:pt modelId="{6B1BA2A1-90E9-470B-9EB4-C91EE179270A}" type="parTrans" cxnId="{5AC43154-5B22-442B-93A9-2E78E92542FA}">
      <dgm:prSet/>
      <dgm:spPr/>
      <dgm:t>
        <a:bodyPr/>
        <a:lstStyle/>
        <a:p>
          <a:endParaRPr lang="de-DE"/>
        </a:p>
      </dgm:t>
    </dgm:pt>
    <dgm:pt modelId="{F71192B4-7DDC-4935-9A9C-9DFA111F3CC5}" type="sibTrans" cxnId="{5AC43154-5B22-442B-93A9-2E78E92542FA}">
      <dgm:prSet/>
      <dgm:spPr>
        <a:solidFill>
          <a:schemeClr val="bg2"/>
        </a:solidFill>
      </dgm:spPr>
      <dgm:t>
        <a:bodyPr/>
        <a:lstStyle/>
        <a:p>
          <a:endParaRPr lang="de-DE"/>
        </a:p>
      </dgm:t>
    </dgm:pt>
    <dgm:pt modelId="{BA2BFA9B-4752-467F-92BD-F0222DDC662D}">
      <dgm:prSet phldrT="[Text]" custT="1"/>
      <dgm:spPr>
        <a:solidFill>
          <a:schemeClr val="bg2"/>
        </a:solidFill>
      </dgm:spPr>
      <dgm:t>
        <a:bodyPr/>
        <a:lstStyle/>
        <a:p>
          <a:r>
            <a:rPr lang="de-DE" sz="2400" b="1" dirty="0">
              <a:solidFill>
                <a:schemeClr val="tx1"/>
              </a:solidFill>
            </a:rPr>
            <a:t>Beteiligungsverfahren</a:t>
          </a:r>
        </a:p>
      </dgm:t>
    </dgm:pt>
    <dgm:pt modelId="{73E878B8-265C-4972-AE59-3B506E3C88F8}" type="parTrans" cxnId="{456944D9-DB70-422E-A905-E198020941F8}">
      <dgm:prSet/>
      <dgm:spPr/>
      <dgm:t>
        <a:bodyPr/>
        <a:lstStyle/>
        <a:p>
          <a:endParaRPr lang="de-DE"/>
        </a:p>
      </dgm:t>
    </dgm:pt>
    <dgm:pt modelId="{5505B223-3C1E-4F8F-BFC6-BA527A070344}" type="sibTrans" cxnId="{456944D9-DB70-422E-A905-E198020941F8}">
      <dgm:prSet/>
      <dgm:spPr>
        <a:solidFill>
          <a:schemeClr val="bg2"/>
        </a:solidFill>
      </dgm:spPr>
      <dgm:t>
        <a:bodyPr/>
        <a:lstStyle/>
        <a:p>
          <a:endParaRPr lang="de-DE"/>
        </a:p>
      </dgm:t>
    </dgm:pt>
    <dgm:pt modelId="{73DA7DEA-A0BE-4826-B22D-79F92970C586}">
      <dgm:prSet phldrT="[Text]" custT="1"/>
      <dgm:spPr/>
      <dgm:t>
        <a:bodyPr/>
        <a:lstStyle/>
        <a:p>
          <a:r>
            <a:rPr lang="de-DE" sz="2400" b="1" dirty="0"/>
            <a:t>Vorbereitung der Erörterung</a:t>
          </a:r>
        </a:p>
      </dgm:t>
    </dgm:pt>
    <dgm:pt modelId="{DA0046FF-7559-4292-9E6E-F0F480B90C20}" type="parTrans" cxnId="{ED3086AB-7BD6-46C7-ACD3-ECB0A1D70A8E}">
      <dgm:prSet/>
      <dgm:spPr/>
      <dgm:t>
        <a:bodyPr/>
        <a:lstStyle/>
        <a:p>
          <a:endParaRPr lang="de-DE"/>
        </a:p>
      </dgm:t>
    </dgm:pt>
    <dgm:pt modelId="{131815DF-C011-401F-B3FD-6E3A9739DE63}" type="sibTrans" cxnId="{ED3086AB-7BD6-46C7-ACD3-ECB0A1D70A8E}">
      <dgm:prSet/>
      <dgm:spPr/>
      <dgm:t>
        <a:bodyPr/>
        <a:lstStyle/>
        <a:p>
          <a:endParaRPr lang="de-DE"/>
        </a:p>
      </dgm:t>
    </dgm:pt>
    <dgm:pt modelId="{643E38CD-4380-43F5-A4B5-2F3D6D05B891}">
      <dgm:prSet phldrT="[Text]" custT="1"/>
      <dgm:spPr/>
      <dgm:t>
        <a:bodyPr/>
        <a:lstStyle/>
        <a:p>
          <a:r>
            <a:rPr lang="de-DE" sz="2400" b="1" dirty="0"/>
            <a:t>Erörterung</a:t>
          </a:r>
        </a:p>
      </dgm:t>
    </dgm:pt>
    <dgm:pt modelId="{5FB2DCB5-212A-4D2B-B790-02C8494B75B9}" type="parTrans" cxnId="{40164AC7-43AE-45C7-B60B-BDB890829709}">
      <dgm:prSet/>
      <dgm:spPr/>
      <dgm:t>
        <a:bodyPr/>
        <a:lstStyle/>
        <a:p>
          <a:endParaRPr lang="de-DE"/>
        </a:p>
      </dgm:t>
    </dgm:pt>
    <dgm:pt modelId="{E2AAB1EB-4CA6-40EC-97CA-468C3224BD11}" type="sibTrans" cxnId="{40164AC7-43AE-45C7-B60B-BDB890829709}">
      <dgm:prSet/>
      <dgm:spPr/>
      <dgm:t>
        <a:bodyPr/>
        <a:lstStyle/>
        <a:p>
          <a:endParaRPr lang="de-DE"/>
        </a:p>
      </dgm:t>
    </dgm:pt>
    <dgm:pt modelId="{AFE12D61-12A7-48D4-BEFE-F829A842ED40}" type="pres">
      <dgm:prSet presAssocID="{EA43C920-8486-4547-80AB-88147578404E}" presName="linearFlow" presStyleCnt="0">
        <dgm:presLayoutVars>
          <dgm:resizeHandles val="exact"/>
        </dgm:presLayoutVars>
      </dgm:prSet>
      <dgm:spPr/>
    </dgm:pt>
    <dgm:pt modelId="{2ADC7681-F0B1-4C06-B5DC-8C0159345877}" type="pres">
      <dgm:prSet presAssocID="{02AFC1EE-17DF-47EB-87E2-F31F6E792633}" presName="node" presStyleLbl="node1" presStyleIdx="0" presStyleCnt="4" custScaleX="42873" custScaleY="50594">
        <dgm:presLayoutVars>
          <dgm:bulletEnabled val="1"/>
        </dgm:presLayoutVars>
      </dgm:prSet>
      <dgm:spPr/>
    </dgm:pt>
    <dgm:pt modelId="{D2DEAE77-E155-4234-82D5-A7DAEFAF9D09}" type="pres">
      <dgm:prSet presAssocID="{F71192B4-7DDC-4935-9A9C-9DFA111F3CC5}" presName="sibTrans" presStyleLbl="sibTrans2D1" presStyleIdx="0" presStyleCnt="3"/>
      <dgm:spPr/>
    </dgm:pt>
    <dgm:pt modelId="{9B4B1B3F-A8FE-4DEF-9D4F-084E17972091}" type="pres">
      <dgm:prSet presAssocID="{F71192B4-7DDC-4935-9A9C-9DFA111F3CC5}" presName="connectorText" presStyleLbl="sibTrans2D1" presStyleIdx="0" presStyleCnt="3"/>
      <dgm:spPr/>
    </dgm:pt>
    <dgm:pt modelId="{CBC8CEEB-86FF-40E9-B255-4EA363F29080}" type="pres">
      <dgm:prSet presAssocID="{BA2BFA9B-4752-467F-92BD-F0222DDC662D}" presName="node" presStyleLbl="node1" presStyleIdx="1" presStyleCnt="4" custScaleX="58110" custScaleY="46228">
        <dgm:presLayoutVars>
          <dgm:bulletEnabled val="1"/>
        </dgm:presLayoutVars>
      </dgm:prSet>
      <dgm:spPr/>
    </dgm:pt>
    <dgm:pt modelId="{0C80E119-EC94-48D7-AF5C-1F9A883C1E5B}" type="pres">
      <dgm:prSet presAssocID="{5505B223-3C1E-4F8F-BFC6-BA527A070344}" presName="sibTrans" presStyleLbl="sibTrans2D1" presStyleIdx="1" presStyleCnt="3"/>
      <dgm:spPr/>
    </dgm:pt>
    <dgm:pt modelId="{196B2010-1FA0-41DF-ABCF-AE5114C972E2}" type="pres">
      <dgm:prSet presAssocID="{5505B223-3C1E-4F8F-BFC6-BA527A070344}" presName="connectorText" presStyleLbl="sibTrans2D1" presStyleIdx="1" presStyleCnt="3"/>
      <dgm:spPr/>
    </dgm:pt>
    <dgm:pt modelId="{CE94795B-DEDD-445B-9039-8A8749F7FB37}" type="pres">
      <dgm:prSet presAssocID="{73DA7DEA-A0BE-4826-B22D-79F92970C586}" presName="node" presStyleLbl="node1" presStyleIdx="2" presStyleCnt="4" custScaleX="46682" custScaleY="56249">
        <dgm:presLayoutVars>
          <dgm:bulletEnabled val="1"/>
        </dgm:presLayoutVars>
      </dgm:prSet>
      <dgm:spPr/>
    </dgm:pt>
    <dgm:pt modelId="{309CFA75-E5A7-461B-A23D-5E94E1E4C1A0}" type="pres">
      <dgm:prSet presAssocID="{131815DF-C011-401F-B3FD-6E3A9739DE63}" presName="sibTrans" presStyleLbl="sibTrans2D1" presStyleIdx="2" presStyleCnt="3"/>
      <dgm:spPr/>
    </dgm:pt>
    <dgm:pt modelId="{2D629012-2616-4633-B62D-941DF0E6CB68}" type="pres">
      <dgm:prSet presAssocID="{131815DF-C011-401F-B3FD-6E3A9739DE63}" presName="connectorText" presStyleLbl="sibTrans2D1" presStyleIdx="2" presStyleCnt="3"/>
      <dgm:spPr/>
    </dgm:pt>
    <dgm:pt modelId="{E26DF8D8-9943-46E4-9C0B-C9190C6108DD}" type="pres">
      <dgm:prSet presAssocID="{643E38CD-4380-43F5-A4B5-2F3D6D05B891}" presName="node" presStyleLbl="node1" presStyleIdx="3" presStyleCnt="4" custScaleX="34350" custScaleY="34590">
        <dgm:presLayoutVars>
          <dgm:bulletEnabled val="1"/>
        </dgm:presLayoutVars>
      </dgm:prSet>
      <dgm:spPr/>
    </dgm:pt>
  </dgm:ptLst>
  <dgm:cxnLst>
    <dgm:cxn modelId="{F3D3E501-1EA8-4A0D-8550-9A95C4F67DB9}" type="presOf" srcId="{5505B223-3C1E-4F8F-BFC6-BA527A070344}" destId="{196B2010-1FA0-41DF-ABCF-AE5114C972E2}" srcOrd="1" destOrd="0" presId="urn:microsoft.com/office/officeart/2005/8/layout/process2"/>
    <dgm:cxn modelId="{13EB8412-34C0-446B-B02F-954631DDB099}" type="presOf" srcId="{F71192B4-7DDC-4935-9A9C-9DFA111F3CC5}" destId="{9B4B1B3F-A8FE-4DEF-9D4F-084E17972091}" srcOrd="1" destOrd="0" presId="urn:microsoft.com/office/officeart/2005/8/layout/process2"/>
    <dgm:cxn modelId="{25CD091D-9DBD-41D7-BCF2-77524F972C44}" type="presOf" srcId="{131815DF-C011-401F-B3FD-6E3A9739DE63}" destId="{2D629012-2616-4633-B62D-941DF0E6CB68}" srcOrd="1" destOrd="0" presId="urn:microsoft.com/office/officeart/2005/8/layout/process2"/>
    <dgm:cxn modelId="{AC9BD829-D24B-4C33-BCE6-F94D31BD6680}" type="presOf" srcId="{02AFC1EE-17DF-47EB-87E2-F31F6E792633}" destId="{2ADC7681-F0B1-4C06-B5DC-8C0159345877}" srcOrd="0" destOrd="0" presId="urn:microsoft.com/office/officeart/2005/8/layout/process2"/>
    <dgm:cxn modelId="{5D43FC6B-6EB0-444F-835E-A4B6274329A4}" type="presOf" srcId="{73DA7DEA-A0BE-4826-B22D-79F92970C586}" destId="{CE94795B-DEDD-445B-9039-8A8749F7FB37}" srcOrd="0" destOrd="0" presId="urn:microsoft.com/office/officeart/2005/8/layout/process2"/>
    <dgm:cxn modelId="{D8A2986D-B3A0-4548-8167-4F733B7266DF}" type="presOf" srcId="{F71192B4-7DDC-4935-9A9C-9DFA111F3CC5}" destId="{D2DEAE77-E155-4234-82D5-A7DAEFAF9D09}" srcOrd="0" destOrd="0" presId="urn:microsoft.com/office/officeart/2005/8/layout/process2"/>
    <dgm:cxn modelId="{5AC43154-5B22-442B-93A9-2E78E92542FA}" srcId="{EA43C920-8486-4547-80AB-88147578404E}" destId="{02AFC1EE-17DF-47EB-87E2-F31F6E792633}" srcOrd="0" destOrd="0" parTransId="{6B1BA2A1-90E9-470B-9EB4-C91EE179270A}" sibTransId="{F71192B4-7DDC-4935-9A9C-9DFA111F3CC5}"/>
    <dgm:cxn modelId="{525A337E-48D9-41FF-9388-394671E0F9D1}" type="presOf" srcId="{131815DF-C011-401F-B3FD-6E3A9739DE63}" destId="{309CFA75-E5A7-461B-A23D-5E94E1E4C1A0}" srcOrd="0" destOrd="0" presId="urn:microsoft.com/office/officeart/2005/8/layout/process2"/>
    <dgm:cxn modelId="{58010591-DCB8-4F9D-B941-305FEA9FFBD8}" type="presOf" srcId="{EA43C920-8486-4547-80AB-88147578404E}" destId="{AFE12D61-12A7-48D4-BEFE-F829A842ED40}" srcOrd="0" destOrd="0" presId="urn:microsoft.com/office/officeart/2005/8/layout/process2"/>
    <dgm:cxn modelId="{6BC6ADA8-6A55-4697-A238-16E76A51C534}" type="presOf" srcId="{643E38CD-4380-43F5-A4B5-2F3D6D05B891}" destId="{E26DF8D8-9943-46E4-9C0B-C9190C6108DD}" srcOrd="0" destOrd="0" presId="urn:microsoft.com/office/officeart/2005/8/layout/process2"/>
    <dgm:cxn modelId="{ED3086AB-7BD6-46C7-ACD3-ECB0A1D70A8E}" srcId="{EA43C920-8486-4547-80AB-88147578404E}" destId="{73DA7DEA-A0BE-4826-B22D-79F92970C586}" srcOrd="2" destOrd="0" parTransId="{DA0046FF-7559-4292-9E6E-F0F480B90C20}" sibTransId="{131815DF-C011-401F-B3FD-6E3A9739DE63}"/>
    <dgm:cxn modelId="{B7345FB4-6D8B-4381-9FE5-D461E6EF1D85}" type="presOf" srcId="{BA2BFA9B-4752-467F-92BD-F0222DDC662D}" destId="{CBC8CEEB-86FF-40E9-B255-4EA363F29080}" srcOrd="0" destOrd="0" presId="urn:microsoft.com/office/officeart/2005/8/layout/process2"/>
    <dgm:cxn modelId="{40164AC7-43AE-45C7-B60B-BDB890829709}" srcId="{EA43C920-8486-4547-80AB-88147578404E}" destId="{643E38CD-4380-43F5-A4B5-2F3D6D05B891}" srcOrd="3" destOrd="0" parTransId="{5FB2DCB5-212A-4D2B-B790-02C8494B75B9}" sibTransId="{E2AAB1EB-4CA6-40EC-97CA-468C3224BD11}"/>
    <dgm:cxn modelId="{456944D9-DB70-422E-A905-E198020941F8}" srcId="{EA43C920-8486-4547-80AB-88147578404E}" destId="{BA2BFA9B-4752-467F-92BD-F0222DDC662D}" srcOrd="1" destOrd="0" parTransId="{73E878B8-265C-4972-AE59-3B506E3C88F8}" sibTransId="{5505B223-3C1E-4F8F-BFC6-BA527A070344}"/>
    <dgm:cxn modelId="{476922DF-4D28-4A93-8DC9-2FBB798D73C1}" type="presOf" srcId="{5505B223-3C1E-4F8F-BFC6-BA527A070344}" destId="{0C80E119-EC94-48D7-AF5C-1F9A883C1E5B}" srcOrd="0" destOrd="0" presId="urn:microsoft.com/office/officeart/2005/8/layout/process2"/>
    <dgm:cxn modelId="{A08A99EB-D259-4EC5-98A7-2E81A51971C0}" type="presParOf" srcId="{AFE12D61-12A7-48D4-BEFE-F829A842ED40}" destId="{2ADC7681-F0B1-4C06-B5DC-8C0159345877}" srcOrd="0" destOrd="0" presId="urn:microsoft.com/office/officeart/2005/8/layout/process2"/>
    <dgm:cxn modelId="{96EC116A-CA94-4FD2-9991-FF3964E17B3F}" type="presParOf" srcId="{AFE12D61-12A7-48D4-BEFE-F829A842ED40}" destId="{D2DEAE77-E155-4234-82D5-A7DAEFAF9D09}" srcOrd="1" destOrd="0" presId="urn:microsoft.com/office/officeart/2005/8/layout/process2"/>
    <dgm:cxn modelId="{055BB317-D058-428A-8376-7CEA561FCD18}" type="presParOf" srcId="{D2DEAE77-E155-4234-82D5-A7DAEFAF9D09}" destId="{9B4B1B3F-A8FE-4DEF-9D4F-084E17972091}" srcOrd="0" destOrd="0" presId="urn:microsoft.com/office/officeart/2005/8/layout/process2"/>
    <dgm:cxn modelId="{375110D0-D4D3-4EB7-880A-31E8C26E16D4}" type="presParOf" srcId="{AFE12D61-12A7-48D4-BEFE-F829A842ED40}" destId="{CBC8CEEB-86FF-40E9-B255-4EA363F29080}" srcOrd="2" destOrd="0" presId="urn:microsoft.com/office/officeart/2005/8/layout/process2"/>
    <dgm:cxn modelId="{6F245E6D-869E-4791-8F15-0595AD1B556E}" type="presParOf" srcId="{AFE12D61-12A7-48D4-BEFE-F829A842ED40}" destId="{0C80E119-EC94-48D7-AF5C-1F9A883C1E5B}" srcOrd="3" destOrd="0" presId="urn:microsoft.com/office/officeart/2005/8/layout/process2"/>
    <dgm:cxn modelId="{033945F5-22D4-4279-A7E6-841AB2A6359B}" type="presParOf" srcId="{0C80E119-EC94-48D7-AF5C-1F9A883C1E5B}" destId="{196B2010-1FA0-41DF-ABCF-AE5114C972E2}" srcOrd="0" destOrd="0" presId="urn:microsoft.com/office/officeart/2005/8/layout/process2"/>
    <dgm:cxn modelId="{B08B0942-8D17-4CBB-B6AB-E5E5B4496EC6}" type="presParOf" srcId="{AFE12D61-12A7-48D4-BEFE-F829A842ED40}" destId="{CE94795B-DEDD-445B-9039-8A8749F7FB37}" srcOrd="4" destOrd="0" presId="urn:microsoft.com/office/officeart/2005/8/layout/process2"/>
    <dgm:cxn modelId="{A94A2955-666F-4636-A189-054F673007F9}" type="presParOf" srcId="{AFE12D61-12A7-48D4-BEFE-F829A842ED40}" destId="{309CFA75-E5A7-461B-A23D-5E94E1E4C1A0}" srcOrd="5" destOrd="0" presId="urn:microsoft.com/office/officeart/2005/8/layout/process2"/>
    <dgm:cxn modelId="{5B61689F-A6D3-4B87-A728-F0541C74CAE3}" type="presParOf" srcId="{309CFA75-E5A7-461B-A23D-5E94E1E4C1A0}" destId="{2D629012-2616-4633-B62D-941DF0E6CB68}" srcOrd="0" destOrd="0" presId="urn:microsoft.com/office/officeart/2005/8/layout/process2"/>
    <dgm:cxn modelId="{B7826616-FA4C-4DA7-8B8D-A46B94283FA8}" type="presParOf" srcId="{AFE12D61-12A7-48D4-BEFE-F829A842ED40}" destId="{E26DF8D8-9943-46E4-9C0B-C9190C6108DD}"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C7681-F0B1-4C06-B5DC-8C0159345877}">
      <dsp:nvSpPr>
        <dsp:cNvPr id="0" name=""/>
        <dsp:cNvSpPr/>
      </dsp:nvSpPr>
      <dsp:spPr>
        <a:xfrm>
          <a:off x="570425" y="4298"/>
          <a:ext cx="2365905" cy="697995"/>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rPr>
            <a:t>Planaufstellung</a:t>
          </a:r>
        </a:p>
      </dsp:txBody>
      <dsp:txXfrm>
        <a:off x="590869" y="24742"/>
        <a:ext cx="2325017" cy="657107"/>
      </dsp:txXfrm>
    </dsp:sp>
    <dsp:sp modelId="{D2DEAE77-E155-4234-82D5-A7DAEFAF9D09}">
      <dsp:nvSpPr>
        <dsp:cNvPr id="0" name=""/>
        <dsp:cNvSpPr/>
      </dsp:nvSpPr>
      <dsp:spPr>
        <a:xfrm rot="5400000">
          <a:off x="1494703" y="736783"/>
          <a:ext cx="517350" cy="620820"/>
        </a:xfrm>
        <a:prstGeom prst="righ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de-DE" sz="2200" kern="1200"/>
        </a:p>
      </dsp:txBody>
      <dsp:txXfrm rot="-5400000">
        <a:off x="1567133" y="788518"/>
        <a:ext cx="372492" cy="362145"/>
      </dsp:txXfrm>
    </dsp:sp>
    <dsp:sp modelId="{CBC8CEEB-86FF-40E9-B255-4EA363F29080}">
      <dsp:nvSpPr>
        <dsp:cNvPr id="0" name=""/>
        <dsp:cNvSpPr/>
      </dsp:nvSpPr>
      <dsp:spPr>
        <a:xfrm>
          <a:off x="150006" y="1392094"/>
          <a:ext cx="3206744" cy="637762"/>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rPr>
            <a:t>Beteiligungsverfahren</a:t>
          </a:r>
        </a:p>
      </dsp:txBody>
      <dsp:txXfrm>
        <a:off x="168685" y="1410773"/>
        <a:ext cx="3169386" cy="600404"/>
      </dsp:txXfrm>
    </dsp:sp>
    <dsp:sp modelId="{0C80E119-EC94-48D7-AF5C-1F9A883C1E5B}">
      <dsp:nvSpPr>
        <dsp:cNvPr id="0" name=""/>
        <dsp:cNvSpPr/>
      </dsp:nvSpPr>
      <dsp:spPr>
        <a:xfrm rot="5400000">
          <a:off x="1494703" y="2064346"/>
          <a:ext cx="517350" cy="620820"/>
        </a:xfrm>
        <a:prstGeom prst="righ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de-DE" sz="2200" kern="1200"/>
        </a:p>
      </dsp:txBody>
      <dsp:txXfrm rot="-5400000">
        <a:off x="1567133" y="2116081"/>
        <a:ext cx="372492" cy="362145"/>
      </dsp:txXfrm>
    </dsp:sp>
    <dsp:sp modelId="{CE94795B-DEDD-445B-9039-8A8749F7FB37}">
      <dsp:nvSpPr>
        <dsp:cNvPr id="0" name=""/>
        <dsp:cNvSpPr/>
      </dsp:nvSpPr>
      <dsp:spPr>
        <a:xfrm>
          <a:off x="465327" y="2719657"/>
          <a:ext cx="2576101" cy="7760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t>Vorbereitung der Erörterung</a:t>
          </a:r>
        </a:p>
      </dsp:txBody>
      <dsp:txXfrm>
        <a:off x="488056" y="2742386"/>
        <a:ext cx="2530643" cy="730553"/>
      </dsp:txXfrm>
    </dsp:sp>
    <dsp:sp modelId="{309CFA75-E5A7-461B-A23D-5E94E1E4C1A0}">
      <dsp:nvSpPr>
        <dsp:cNvPr id="0" name=""/>
        <dsp:cNvSpPr/>
      </dsp:nvSpPr>
      <dsp:spPr>
        <a:xfrm rot="5400000">
          <a:off x="1494703" y="3530158"/>
          <a:ext cx="517350" cy="6208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de-DE" sz="2200" kern="1200"/>
        </a:p>
      </dsp:txBody>
      <dsp:txXfrm rot="-5400000">
        <a:off x="1567133" y="3581893"/>
        <a:ext cx="372492" cy="362145"/>
      </dsp:txXfrm>
    </dsp:sp>
    <dsp:sp modelId="{E26DF8D8-9943-46E4-9C0B-C9190C6108DD}">
      <dsp:nvSpPr>
        <dsp:cNvPr id="0" name=""/>
        <dsp:cNvSpPr/>
      </dsp:nvSpPr>
      <dsp:spPr>
        <a:xfrm>
          <a:off x="805592" y="4185469"/>
          <a:ext cx="1895571" cy="477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t>Erörterung</a:t>
          </a:r>
        </a:p>
      </dsp:txBody>
      <dsp:txXfrm>
        <a:off x="819569" y="4199446"/>
        <a:ext cx="1867617" cy="4492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22EA888-9F92-42AB-9415-B6E3F5F4ED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B1F5DB41-0BEC-4010-9CA0-8AED454E9D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F77BFB-2A27-47F3-B947-A09D1C091104}" type="datetimeFigureOut">
              <a:rPr lang="de-DE" smtClean="0"/>
              <a:t>22.05.2026</a:t>
            </a:fld>
            <a:endParaRPr lang="de-DE"/>
          </a:p>
        </p:txBody>
      </p:sp>
      <p:sp>
        <p:nvSpPr>
          <p:cNvPr id="4" name="Fußzeilenplatzhalter 3">
            <a:extLst>
              <a:ext uri="{FF2B5EF4-FFF2-40B4-BE49-F238E27FC236}">
                <a16:creationId xmlns:a16="http://schemas.microsoft.com/office/drawing/2014/main" id="{81E2BD12-486A-4D97-9ADA-A8A4446BA9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53648E2-7AAA-4401-9098-0A2A99A558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40FE97-C1AE-456C-9C01-3EF6807CACEA}" type="slidenum">
              <a:rPr lang="de-DE" smtClean="0"/>
              <a:t>‹Nr.›</a:t>
            </a:fld>
            <a:endParaRPr lang="de-DE"/>
          </a:p>
        </p:txBody>
      </p:sp>
    </p:spTree>
    <p:extLst>
      <p:ext uri="{BB962C8B-B14F-4D97-AF65-F5344CB8AC3E}">
        <p14:creationId xmlns:p14="http://schemas.microsoft.com/office/powerpoint/2010/main" val="3805373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077A6-9587-43D6-B330-8677C46BE97D}" type="datetimeFigureOut">
              <a:rPr lang="de-DE" smtClean="0"/>
              <a:t>22.05.2026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634D6-B28C-46F5-B708-C33B899E4040}" type="slidenum">
              <a:rPr lang="de-DE" smtClean="0"/>
              <a:t>‹Nr.›</a:t>
            </a:fld>
            <a:endParaRPr lang="de-DE"/>
          </a:p>
        </p:txBody>
      </p:sp>
    </p:spTree>
    <p:extLst>
      <p:ext uri="{BB962C8B-B14F-4D97-AF65-F5344CB8AC3E}">
        <p14:creationId xmlns:p14="http://schemas.microsoft.com/office/powerpoint/2010/main" val="2420765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Abstimmung">
    <p:bg>
      <p:bgPr>
        <a:solidFill>
          <a:schemeClr val="bg1"/>
        </a:solidFill>
        <a:effectLst/>
      </p:bgPr>
    </p:bg>
    <p:spTree>
      <p:nvGrpSpPr>
        <p:cNvPr id="1" name=""/>
        <p:cNvGrpSpPr/>
        <p:nvPr/>
      </p:nvGrpSpPr>
      <p:grpSpPr>
        <a:xfrm>
          <a:off x="0" y="0"/>
          <a:ext cx="0" cy="0"/>
          <a:chOff x="0" y="0"/>
          <a:chExt cx="0" cy="0"/>
        </a:xfrm>
      </p:grpSpPr>
      <p:sp>
        <p:nvSpPr>
          <p:cNvPr id="19" name="Title 1"/>
          <p:cNvSpPr>
            <a:spLocks noGrp="1"/>
          </p:cNvSpPr>
          <p:nvPr>
            <p:ph type="ctrTitle"/>
          </p:nvPr>
        </p:nvSpPr>
        <p:spPr>
          <a:xfrm>
            <a:off x="647700" y="657225"/>
            <a:ext cx="10934700" cy="5570774"/>
          </a:xfrm>
          <a:blipFill dpi="0" rotWithShape="1">
            <a:blip r:embed="rId2" cstate="print">
              <a:extLst>
                <a:ext uri="{28A0092B-C50C-407E-A947-70E740481C1C}">
                  <a14:useLocalDpi xmlns:a14="http://schemas.microsoft.com/office/drawing/2010/main" val="0"/>
                </a:ext>
              </a:extLst>
            </a:blip>
            <a:srcRect/>
            <a:stretch>
              <a:fillRect/>
            </a:stretch>
          </a:blipFill>
          <a:ln w="12700">
            <a:noFill/>
          </a:ln>
        </p:spPr>
        <p:txBody>
          <a:bodyPr lIns="576000" tIns="504000" rIns="864000" bIns="504000" anchor="t"/>
          <a:lstStyle>
            <a:lvl1pPr algn="l">
              <a:defRPr sz="3600" cap="all" baseline="0">
                <a:solidFill>
                  <a:srgbClr val="004F9F"/>
                </a:solidFill>
              </a:defRPr>
            </a:lvl1pPr>
          </a:lstStyle>
          <a:p>
            <a:r>
              <a:rPr lang="de-DE" dirty="0"/>
              <a:t>Mastertitelformat bearbeiten</a:t>
            </a:r>
            <a:endParaRPr lang="en-US" dirty="0"/>
          </a:p>
        </p:txBody>
      </p:sp>
      <p:sp>
        <p:nvSpPr>
          <p:cNvPr id="20" name="Subtitle 2"/>
          <p:cNvSpPr>
            <a:spLocks noGrp="1"/>
          </p:cNvSpPr>
          <p:nvPr>
            <p:ph type="subTitle" idx="1"/>
          </p:nvPr>
        </p:nvSpPr>
        <p:spPr>
          <a:xfrm>
            <a:off x="1209675" y="3429000"/>
            <a:ext cx="6580538" cy="633412"/>
          </a:xfrm>
        </p:spPr>
        <p:txBody>
          <a:bodyPr anchor="b"/>
          <a:lstStyle>
            <a:lvl1pPr marL="0" indent="0" algn="l">
              <a:lnSpc>
                <a:spcPct val="105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Tree>
    <p:extLst>
      <p:ext uri="{BB962C8B-B14F-4D97-AF65-F5344CB8AC3E}">
        <p14:creationId xmlns:p14="http://schemas.microsoft.com/office/powerpoint/2010/main" val="327246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und Bild (rechts)">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0F65D1A-BD38-4CCE-A00E-BE062FB9204F}"/>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5D485DB4-F902-42F9-9430-4A9700D75A37}"/>
              </a:ext>
            </a:extLst>
          </p:cNvPr>
          <p:cNvSpPr>
            <a:spLocks noGrp="1"/>
          </p:cNvSpPr>
          <p:nvPr>
            <p:ph type="ftr" sz="quarter" idx="11"/>
          </p:nvPr>
        </p:nvSpPr>
        <p:spPr/>
        <p:txBody>
          <a:bodyPr/>
          <a:lstStyle/>
          <a:p>
            <a:r>
              <a:rPr lang="de-DE"/>
              <a:t>Bürgerdialog Verkehrslösung Mahlsdorf  29. Mai 2026</a:t>
            </a:r>
          </a:p>
        </p:txBody>
      </p:sp>
      <p:sp>
        <p:nvSpPr>
          <p:cNvPr id="9" name="Foliennummernplatzhalter 8">
            <a:extLst>
              <a:ext uri="{FF2B5EF4-FFF2-40B4-BE49-F238E27FC236}">
                <a16:creationId xmlns:a16="http://schemas.microsoft.com/office/drawing/2014/main" id="{CE9541BF-F514-4E50-B785-68537122CD8D}"/>
              </a:ext>
            </a:extLst>
          </p:cNvPr>
          <p:cNvSpPr>
            <a:spLocks noGrp="1"/>
          </p:cNvSpPr>
          <p:nvPr>
            <p:ph type="sldNum" sz="quarter" idx="12"/>
          </p:nvPr>
        </p:nvSpPr>
        <p:spPr/>
        <p:txBody>
          <a:bodyPr/>
          <a:lstStyle/>
          <a:p>
            <a:r>
              <a:rPr lang="de-DE"/>
              <a:t>Seite </a:t>
            </a:r>
            <a:fld id="{073DE812-22F6-49E4-B754-747D11D93214}" type="slidenum">
              <a:rPr lang="de-DE" smtClean="0"/>
              <a:pPr/>
              <a:t>‹Nr.›</a:t>
            </a:fld>
            <a:endParaRPr lang="de-DE"/>
          </a:p>
        </p:txBody>
      </p:sp>
      <p:sp>
        <p:nvSpPr>
          <p:cNvPr id="10" name="Bildplatzhalter 5">
            <a:extLst>
              <a:ext uri="{FF2B5EF4-FFF2-40B4-BE49-F238E27FC236}">
                <a16:creationId xmlns:a16="http://schemas.microsoft.com/office/drawing/2014/main" id="{F0F5103F-E3A3-4D5B-A739-18DD3F45D9A3}"/>
              </a:ext>
            </a:extLst>
          </p:cNvPr>
          <p:cNvSpPr>
            <a:spLocks noGrp="1"/>
          </p:cNvSpPr>
          <p:nvPr>
            <p:ph type="pic" sz="quarter" idx="15"/>
          </p:nvPr>
        </p:nvSpPr>
        <p:spPr>
          <a:xfrm>
            <a:off x="647700" y="657225"/>
            <a:ext cx="3447562" cy="2617421"/>
          </a:xfrm>
          <a:solidFill>
            <a:schemeClr val="bg2"/>
          </a:solidFill>
        </p:spPr>
        <p:txBody>
          <a:bodyPr anchor="ctr"/>
          <a:lstStyle>
            <a:lvl1pPr marL="0" indent="0" algn="ctr">
              <a:buNone/>
              <a:defRPr sz="1200"/>
            </a:lvl1pPr>
          </a:lstStyle>
          <a:p>
            <a:r>
              <a:rPr lang="de-DE"/>
              <a:t>Bild durch Klicken auf Symbol hinzufügen</a:t>
            </a:r>
          </a:p>
        </p:txBody>
      </p:sp>
      <p:sp>
        <p:nvSpPr>
          <p:cNvPr id="13" name="Bildplatzhalter 5">
            <a:extLst>
              <a:ext uri="{FF2B5EF4-FFF2-40B4-BE49-F238E27FC236}">
                <a16:creationId xmlns:a16="http://schemas.microsoft.com/office/drawing/2014/main" id="{F0F5103F-E3A3-4D5B-A739-18DD3F45D9A3}"/>
              </a:ext>
            </a:extLst>
          </p:cNvPr>
          <p:cNvSpPr>
            <a:spLocks noGrp="1"/>
          </p:cNvSpPr>
          <p:nvPr>
            <p:ph type="pic" sz="quarter" idx="16"/>
          </p:nvPr>
        </p:nvSpPr>
        <p:spPr>
          <a:xfrm>
            <a:off x="4385743" y="657225"/>
            <a:ext cx="3420513" cy="2617421"/>
          </a:xfrm>
          <a:solidFill>
            <a:schemeClr val="bg2"/>
          </a:solidFill>
        </p:spPr>
        <p:txBody>
          <a:bodyPr anchor="ctr"/>
          <a:lstStyle>
            <a:lvl1pPr marL="0" indent="0" algn="ctr">
              <a:buNone/>
              <a:defRPr sz="1200"/>
            </a:lvl1pPr>
          </a:lstStyle>
          <a:p>
            <a:r>
              <a:rPr lang="de-DE"/>
              <a:t>Bild durch Klicken auf Symbol hinzufügen</a:t>
            </a:r>
          </a:p>
        </p:txBody>
      </p:sp>
      <p:sp>
        <p:nvSpPr>
          <p:cNvPr id="14" name="Bildplatzhalter 5">
            <a:extLst>
              <a:ext uri="{FF2B5EF4-FFF2-40B4-BE49-F238E27FC236}">
                <a16:creationId xmlns:a16="http://schemas.microsoft.com/office/drawing/2014/main" id="{F0F5103F-E3A3-4D5B-A739-18DD3F45D9A3}"/>
              </a:ext>
            </a:extLst>
          </p:cNvPr>
          <p:cNvSpPr>
            <a:spLocks noGrp="1"/>
          </p:cNvSpPr>
          <p:nvPr>
            <p:ph type="pic" sz="quarter" idx="17"/>
          </p:nvPr>
        </p:nvSpPr>
        <p:spPr>
          <a:xfrm>
            <a:off x="8096737" y="657225"/>
            <a:ext cx="3445976" cy="2617421"/>
          </a:xfrm>
          <a:solidFill>
            <a:schemeClr val="bg2"/>
          </a:solidFill>
        </p:spPr>
        <p:txBody>
          <a:bodyPr anchor="ctr"/>
          <a:lstStyle>
            <a:lvl1pPr marL="0" indent="0" algn="ctr">
              <a:buNone/>
              <a:defRPr sz="1200"/>
            </a:lvl1pPr>
          </a:lstStyle>
          <a:p>
            <a:r>
              <a:rPr lang="de-DE"/>
              <a:t>Bild durch Klicken auf Symbol hinzufügen</a:t>
            </a:r>
          </a:p>
        </p:txBody>
      </p:sp>
      <p:sp>
        <p:nvSpPr>
          <p:cNvPr id="15" name="Bildplatzhalter 5">
            <a:extLst>
              <a:ext uri="{FF2B5EF4-FFF2-40B4-BE49-F238E27FC236}">
                <a16:creationId xmlns:a16="http://schemas.microsoft.com/office/drawing/2014/main" id="{F0F5103F-E3A3-4D5B-A739-18DD3F45D9A3}"/>
              </a:ext>
            </a:extLst>
          </p:cNvPr>
          <p:cNvSpPr>
            <a:spLocks noGrp="1"/>
          </p:cNvSpPr>
          <p:nvPr>
            <p:ph type="pic" sz="quarter" idx="18"/>
          </p:nvPr>
        </p:nvSpPr>
        <p:spPr>
          <a:xfrm>
            <a:off x="647699" y="3610708"/>
            <a:ext cx="3447562" cy="2302730"/>
          </a:xfrm>
          <a:solidFill>
            <a:schemeClr val="bg2"/>
          </a:solidFill>
        </p:spPr>
        <p:txBody>
          <a:bodyPr anchor="ctr"/>
          <a:lstStyle>
            <a:lvl1pPr marL="0" indent="0" algn="ctr">
              <a:buNone/>
              <a:defRPr sz="1200"/>
            </a:lvl1pPr>
          </a:lstStyle>
          <a:p>
            <a:r>
              <a:rPr lang="de-DE"/>
              <a:t>Bild durch Klicken auf Symbol hinzufügen</a:t>
            </a:r>
          </a:p>
        </p:txBody>
      </p:sp>
      <p:sp>
        <p:nvSpPr>
          <p:cNvPr id="16" name="Bildplatzhalter 5">
            <a:extLst>
              <a:ext uri="{FF2B5EF4-FFF2-40B4-BE49-F238E27FC236}">
                <a16:creationId xmlns:a16="http://schemas.microsoft.com/office/drawing/2014/main" id="{F0F5103F-E3A3-4D5B-A739-18DD3F45D9A3}"/>
              </a:ext>
            </a:extLst>
          </p:cNvPr>
          <p:cNvSpPr>
            <a:spLocks noGrp="1"/>
          </p:cNvSpPr>
          <p:nvPr>
            <p:ph type="pic" sz="quarter" idx="19"/>
          </p:nvPr>
        </p:nvSpPr>
        <p:spPr>
          <a:xfrm>
            <a:off x="4385742" y="3610708"/>
            <a:ext cx="3420513" cy="2302730"/>
          </a:xfrm>
          <a:solidFill>
            <a:schemeClr val="bg2"/>
          </a:solidFill>
        </p:spPr>
        <p:txBody>
          <a:bodyPr anchor="ctr"/>
          <a:lstStyle>
            <a:lvl1pPr marL="0" indent="0" algn="ctr">
              <a:buNone/>
              <a:defRPr sz="1200"/>
            </a:lvl1pPr>
          </a:lstStyle>
          <a:p>
            <a:r>
              <a:rPr lang="de-DE"/>
              <a:t>Bild durch Klicken auf Symbol hinzufügen</a:t>
            </a:r>
          </a:p>
        </p:txBody>
      </p:sp>
      <p:sp>
        <p:nvSpPr>
          <p:cNvPr id="17" name="Bildplatzhalter 5">
            <a:extLst>
              <a:ext uri="{FF2B5EF4-FFF2-40B4-BE49-F238E27FC236}">
                <a16:creationId xmlns:a16="http://schemas.microsoft.com/office/drawing/2014/main" id="{F0F5103F-E3A3-4D5B-A739-18DD3F45D9A3}"/>
              </a:ext>
            </a:extLst>
          </p:cNvPr>
          <p:cNvSpPr>
            <a:spLocks noGrp="1"/>
          </p:cNvSpPr>
          <p:nvPr>
            <p:ph type="pic" sz="quarter" idx="20"/>
          </p:nvPr>
        </p:nvSpPr>
        <p:spPr>
          <a:xfrm>
            <a:off x="8096736" y="3610708"/>
            <a:ext cx="3445976" cy="2302730"/>
          </a:xfrm>
          <a:solidFill>
            <a:schemeClr val="bg2"/>
          </a:solidFill>
        </p:spPr>
        <p:txBody>
          <a:bodyPr anchor="ctr"/>
          <a:lstStyle>
            <a:lvl1pPr marL="0" indent="0" algn="ctr">
              <a:buNone/>
              <a:defRPr sz="1200"/>
            </a:lvl1pPr>
          </a:lstStyle>
          <a:p>
            <a:r>
              <a:rPr lang="de-DE"/>
              <a:t>Bild durch Klicken auf Symbol hinzufügen</a:t>
            </a:r>
          </a:p>
        </p:txBody>
      </p:sp>
    </p:spTree>
    <p:extLst>
      <p:ext uri="{BB962C8B-B14F-4D97-AF65-F5344CB8AC3E}">
        <p14:creationId xmlns:p14="http://schemas.microsoft.com/office/powerpoint/2010/main" val="194459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 und Bild (rechts)">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0F65D1A-BD38-4CCE-A00E-BE062FB9204F}"/>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5D485DB4-F902-42F9-9430-4A9700D75A37}"/>
              </a:ext>
            </a:extLst>
          </p:cNvPr>
          <p:cNvSpPr>
            <a:spLocks noGrp="1"/>
          </p:cNvSpPr>
          <p:nvPr>
            <p:ph type="ftr" sz="quarter" idx="11"/>
          </p:nvPr>
        </p:nvSpPr>
        <p:spPr/>
        <p:txBody>
          <a:bodyPr/>
          <a:lstStyle/>
          <a:p>
            <a:r>
              <a:rPr lang="de-DE"/>
              <a:t>Bürgerdialog Verkehrslösung Mahlsdorf  29. Mai 2026</a:t>
            </a:r>
          </a:p>
        </p:txBody>
      </p:sp>
      <p:sp>
        <p:nvSpPr>
          <p:cNvPr id="9" name="Foliennummernplatzhalter 8">
            <a:extLst>
              <a:ext uri="{FF2B5EF4-FFF2-40B4-BE49-F238E27FC236}">
                <a16:creationId xmlns:a16="http://schemas.microsoft.com/office/drawing/2014/main" id="{CE9541BF-F514-4E50-B785-68537122CD8D}"/>
              </a:ext>
            </a:extLst>
          </p:cNvPr>
          <p:cNvSpPr>
            <a:spLocks noGrp="1"/>
          </p:cNvSpPr>
          <p:nvPr>
            <p:ph type="sldNum" sz="quarter" idx="12"/>
          </p:nvPr>
        </p:nvSpPr>
        <p:spPr/>
        <p:txBody>
          <a:bodyPr/>
          <a:lstStyle/>
          <a:p>
            <a:r>
              <a:rPr lang="de-DE"/>
              <a:t>Seite </a:t>
            </a:r>
            <a:fld id="{073DE812-22F6-49E4-B754-747D11D93214}" type="slidenum">
              <a:rPr lang="de-DE" smtClean="0"/>
              <a:pPr/>
              <a:t>‹Nr.›</a:t>
            </a:fld>
            <a:endParaRPr lang="de-DE"/>
          </a:p>
        </p:txBody>
      </p:sp>
      <p:sp>
        <p:nvSpPr>
          <p:cNvPr id="10" name="Bildplatzhalter 5">
            <a:extLst>
              <a:ext uri="{FF2B5EF4-FFF2-40B4-BE49-F238E27FC236}">
                <a16:creationId xmlns:a16="http://schemas.microsoft.com/office/drawing/2014/main" id="{F0F5103F-E3A3-4D5B-A739-18DD3F45D9A3}"/>
              </a:ext>
            </a:extLst>
          </p:cNvPr>
          <p:cNvSpPr>
            <a:spLocks noGrp="1"/>
          </p:cNvSpPr>
          <p:nvPr>
            <p:ph type="pic" sz="quarter" idx="15"/>
          </p:nvPr>
        </p:nvSpPr>
        <p:spPr>
          <a:xfrm>
            <a:off x="647699" y="657225"/>
            <a:ext cx="10895013" cy="5256213"/>
          </a:xfrm>
          <a:solidFill>
            <a:schemeClr val="bg2"/>
          </a:solidFill>
        </p:spPr>
        <p:txBody>
          <a:bodyPr anchor="ctr"/>
          <a:lstStyle>
            <a:lvl1pPr marL="0" indent="0" algn="ctr">
              <a:buNone/>
              <a:defRPr sz="1200"/>
            </a:lvl1pPr>
          </a:lstStyle>
          <a:p>
            <a:r>
              <a:rPr lang="de-DE"/>
              <a:t>Bild durch Klicken auf Symbol hinzufügen</a:t>
            </a:r>
          </a:p>
        </p:txBody>
      </p:sp>
    </p:spTree>
    <p:extLst>
      <p:ext uri="{BB962C8B-B14F-4D97-AF65-F5344CB8AC3E}">
        <p14:creationId xmlns:p14="http://schemas.microsoft.com/office/powerpoint/2010/main" val="792976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sp>
        <p:nvSpPr>
          <p:cNvPr id="13" name="Bildplatzhalter 5">
            <a:extLst>
              <a:ext uri="{FF2B5EF4-FFF2-40B4-BE49-F238E27FC236}">
                <a16:creationId xmlns:a16="http://schemas.microsoft.com/office/drawing/2014/main" id="{318A8D83-0383-4B4C-98D9-B768F2BD59B6}"/>
              </a:ext>
            </a:extLst>
          </p:cNvPr>
          <p:cNvSpPr>
            <a:spLocks noGrp="1"/>
          </p:cNvSpPr>
          <p:nvPr>
            <p:ph type="pic" sz="quarter" idx="14"/>
          </p:nvPr>
        </p:nvSpPr>
        <p:spPr>
          <a:xfrm>
            <a:off x="-3" y="0"/>
            <a:ext cx="12192003" cy="6858000"/>
          </a:xfrm>
          <a:solidFill>
            <a:schemeClr val="bg2"/>
          </a:solidFill>
        </p:spPr>
        <p:txBody>
          <a:bodyPr anchor="ctr"/>
          <a:lstStyle>
            <a:lvl1pPr marL="0" indent="0" algn="ctr">
              <a:buNone/>
              <a:defRPr sz="1200"/>
            </a:lvl1pPr>
          </a:lstStyle>
          <a:p>
            <a:r>
              <a:rPr lang="de-DE"/>
              <a:t>Bild durch Klicken auf Symbol hinzufügen</a:t>
            </a:r>
          </a:p>
        </p:txBody>
      </p:sp>
      <p:sp>
        <p:nvSpPr>
          <p:cNvPr id="14" name="Title 1"/>
          <p:cNvSpPr>
            <a:spLocks noGrp="1"/>
          </p:cNvSpPr>
          <p:nvPr>
            <p:ph type="ctrTitle"/>
          </p:nvPr>
        </p:nvSpPr>
        <p:spPr>
          <a:xfrm>
            <a:off x="647700" y="657225"/>
            <a:ext cx="10895013" cy="5543550"/>
          </a:xfrm>
          <a:blipFill dpi="0" rotWithShape="1">
            <a:blip r:embed="rId2" cstate="print">
              <a:extLst>
                <a:ext uri="{28A0092B-C50C-407E-A947-70E740481C1C}">
                  <a14:useLocalDpi xmlns:a14="http://schemas.microsoft.com/office/drawing/2010/main" val="0"/>
                </a:ext>
              </a:extLst>
            </a:blip>
            <a:srcRect/>
            <a:stretch>
              <a:fillRect/>
            </a:stretch>
          </a:blipFill>
          <a:ln w="12700">
            <a:noFill/>
          </a:ln>
        </p:spPr>
        <p:txBody>
          <a:bodyPr lIns="720000" tIns="612000" rIns="1080000" bIns="612000" anchor="t"/>
          <a:lstStyle>
            <a:lvl1pPr algn="l">
              <a:defRPr sz="5000" cap="none" baseline="0"/>
            </a:lvl1pPr>
          </a:lstStyle>
          <a:p>
            <a:r>
              <a:rPr lang="de-DE" dirty="0"/>
              <a:t>Titelmasterformat durch Klicken bearbeiten</a:t>
            </a:r>
            <a:endParaRPr lang="en-US" dirty="0"/>
          </a:p>
        </p:txBody>
      </p:sp>
      <p:sp>
        <p:nvSpPr>
          <p:cNvPr id="7" name="Subtitle 2"/>
          <p:cNvSpPr>
            <a:spLocks noGrp="1"/>
          </p:cNvSpPr>
          <p:nvPr>
            <p:ph type="subTitle" idx="1"/>
          </p:nvPr>
        </p:nvSpPr>
        <p:spPr>
          <a:xfrm>
            <a:off x="1394460" y="5032680"/>
            <a:ext cx="4929150" cy="469016"/>
          </a:xfrm>
        </p:spPr>
        <p:txBody>
          <a:bodyPr anchor="b"/>
          <a:lstStyle>
            <a:lvl1pPr marL="0" indent="0" algn="l">
              <a:lnSpc>
                <a:spcPct val="114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Tree>
    <p:extLst>
      <p:ext uri="{BB962C8B-B14F-4D97-AF65-F5344CB8AC3E}">
        <p14:creationId xmlns:p14="http://schemas.microsoft.com/office/powerpoint/2010/main" val="1968003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6" name="Datumsplatzhalter 5">
            <a:extLst>
              <a:ext uri="{FF2B5EF4-FFF2-40B4-BE49-F238E27FC236}">
                <a16:creationId xmlns:a16="http://schemas.microsoft.com/office/drawing/2014/main" id="{1DA1A5BC-4B3E-4471-B5A1-241BA355A44C}"/>
              </a:ext>
            </a:extLst>
          </p:cNvPr>
          <p:cNvSpPr>
            <a:spLocks noGrp="1"/>
          </p:cNvSpPr>
          <p:nvPr>
            <p:ph type="dt" sz="half" idx="10"/>
          </p:nvPr>
        </p:nvSpPr>
        <p:spPr/>
        <p:txBody>
          <a:bodyPr/>
          <a:lstStyle/>
          <a:p>
            <a:endParaRPr lang="de-DE"/>
          </a:p>
        </p:txBody>
      </p:sp>
      <p:sp>
        <p:nvSpPr>
          <p:cNvPr id="7" name="Fußzeilenplatzhalter 6">
            <a:extLst>
              <a:ext uri="{FF2B5EF4-FFF2-40B4-BE49-F238E27FC236}">
                <a16:creationId xmlns:a16="http://schemas.microsoft.com/office/drawing/2014/main" id="{CD9EFE6A-1403-4906-BD2F-08A1976EF5B0}"/>
              </a:ext>
            </a:extLst>
          </p:cNvPr>
          <p:cNvSpPr>
            <a:spLocks noGrp="1"/>
          </p:cNvSpPr>
          <p:nvPr>
            <p:ph type="ftr" sz="quarter" idx="11"/>
          </p:nvPr>
        </p:nvSpPr>
        <p:spPr/>
        <p:txBody>
          <a:bodyPr/>
          <a:lstStyle/>
          <a:p>
            <a:r>
              <a:rPr lang="de-DE"/>
              <a:t>Bürgerdialog Verkehrslösung Mahlsdorf  29. Mai 2026</a:t>
            </a:r>
          </a:p>
        </p:txBody>
      </p:sp>
      <p:sp>
        <p:nvSpPr>
          <p:cNvPr id="8" name="Foliennummernplatzhalter 7">
            <a:extLst>
              <a:ext uri="{FF2B5EF4-FFF2-40B4-BE49-F238E27FC236}">
                <a16:creationId xmlns:a16="http://schemas.microsoft.com/office/drawing/2014/main" id="{27E6EE12-0E14-4C4E-A47E-A46E922C9027}"/>
              </a:ext>
            </a:extLst>
          </p:cNvPr>
          <p:cNvSpPr>
            <a:spLocks noGrp="1"/>
          </p:cNvSpPr>
          <p:nvPr>
            <p:ph type="sldNum" sz="quarter" idx="12"/>
          </p:nvPr>
        </p:nvSpPr>
        <p:spPr/>
        <p:txBody>
          <a:bodyPr/>
          <a:lstStyle/>
          <a:p>
            <a:r>
              <a:rPr lang="de-DE"/>
              <a:t>Seite </a:t>
            </a:r>
            <a:fld id="{073DE812-22F6-49E4-B754-747D11D93214}" type="slidenum">
              <a:rPr lang="de-DE" smtClean="0"/>
              <a:pPr/>
              <a:t>‹Nr.›</a:t>
            </a:fld>
            <a:endParaRPr lang="de-DE"/>
          </a:p>
        </p:txBody>
      </p:sp>
    </p:spTree>
    <p:extLst>
      <p:ext uri="{BB962C8B-B14F-4D97-AF65-F5344CB8AC3E}">
        <p14:creationId xmlns:p14="http://schemas.microsoft.com/office/powerpoint/2010/main" val="2681556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e">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647700" y="657225"/>
            <a:ext cx="10934700" cy="5570774"/>
          </a:xfrm>
          <a:blipFill dpi="0" rotWithShape="1">
            <a:blip r:embed="rId2" cstate="print">
              <a:extLst>
                <a:ext uri="{28A0092B-C50C-407E-A947-70E740481C1C}">
                  <a14:useLocalDpi xmlns:a14="http://schemas.microsoft.com/office/drawing/2010/main" val="0"/>
                </a:ext>
              </a:extLst>
            </a:blip>
            <a:srcRect/>
            <a:stretch>
              <a:fillRect/>
            </a:stretch>
          </a:blipFill>
          <a:ln w="12700">
            <a:noFill/>
          </a:ln>
        </p:spPr>
        <p:txBody>
          <a:bodyPr lIns="576000" tIns="2196000" rIns="864000" bIns="504000" anchor="t"/>
          <a:lstStyle>
            <a:lvl1pPr algn="l">
              <a:defRPr sz="3600" cap="all" baseline="0">
                <a:solidFill>
                  <a:srgbClr val="004F9F"/>
                </a:solidFill>
              </a:defRPr>
            </a:lvl1pPr>
          </a:lstStyle>
          <a:p>
            <a:r>
              <a:rPr lang="de-DE" dirty="0"/>
              <a:t>Mastertitelformat bearbeiten</a:t>
            </a:r>
            <a:endParaRPr lang="en-US" dirty="0"/>
          </a:p>
        </p:txBody>
      </p:sp>
    </p:spTree>
    <p:extLst>
      <p:ext uri="{BB962C8B-B14F-4D97-AF65-F5344CB8AC3E}">
        <p14:creationId xmlns:p14="http://schemas.microsoft.com/office/powerpoint/2010/main" val="152663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6AC12680-9825-47D5-83F4-DC394779B5BD}"/>
              </a:ext>
            </a:extLst>
          </p:cNvPr>
          <p:cNvSpPr>
            <a:spLocks noGrp="1"/>
          </p:cNvSpPr>
          <p:nvPr>
            <p:ph type="pic" sz="quarter" idx="14"/>
          </p:nvPr>
        </p:nvSpPr>
        <p:spPr>
          <a:xfrm>
            <a:off x="-2" y="0"/>
            <a:ext cx="12192002" cy="6858000"/>
          </a:xfrm>
          <a:solidFill>
            <a:schemeClr val="bg2"/>
          </a:solidFill>
        </p:spPr>
        <p:txBody>
          <a:bodyPr tIns="2880000" anchor="t" anchorCtr="0"/>
          <a:lstStyle>
            <a:lvl1pPr marL="0" indent="0" algn="ctr">
              <a:buNone/>
              <a:defRPr sz="1200"/>
            </a:lvl1pPr>
          </a:lstStyle>
          <a:p>
            <a:r>
              <a:rPr lang="de-DE" dirty="0"/>
              <a:t>Bild durch Klicken auf Symbol hinzufügen</a:t>
            </a:r>
          </a:p>
        </p:txBody>
      </p:sp>
      <p:sp>
        <p:nvSpPr>
          <p:cNvPr id="17" name="Title 1"/>
          <p:cNvSpPr>
            <a:spLocks noGrp="1"/>
          </p:cNvSpPr>
          <p:nvPr>
            <p:ph type="ctrTitle"/>
          </p:nvPr>
        </p:nvSpPr>
        <p:spPr>
          <a:xfrm>
            <a:off x="647700" y="3429000"/>
            <a:ext cx="10934699" cy="2799000"/>
          </a:xfrm>
          <a:blipFill dpi="0" rotWithShape="1">
            <a:blip r:embed="rId2"/>
            <a:srcRect/>
            <a:stretch>
              <a:fillRect/>
            </a:stretch>
          </a:blipFill>
          <a:ln w="12700">
            <a:noFill/>
          </a:ln>
        </p:spPr>
        <p:txBody>
          <a:bodyPr lIns="576000" tIns="504000" rIns="864000" bIns="504000" anchor="t"/>
          <a:lstStyle>
            <a:lvl1pPr algn="l">
              <a:defRPr sz="3600" cap="all" baseline="0">
                <a:solidFill>
                  <a:srgbClr val="004F9F"/>
                </a:solidFill>
              </a:defRPr>
            </a:lvl1pPr>
          </a:lstStyle>
          <a:p>
            <a:r>
              <a:rPr lang="de-DE" dirty="0"/>
              <a:t>Mastertitelformat bearbeiten</a:t>
            </a:r>
            <a:endParaRPr lang="en-US" dirty="0"/>
          </a:p>
        </p:txBody>
      </p:sp>
      <p:sp>
        <p:nvSpPr>
          <p:cNvPr id="18" name="Subtitle 2"/>
          <p:cNvSpPr>
            <a:spLocks noGrp="1"/>
          </p:cNvSpPr>
          <p:nvPr>
            <p:ph type="subTitle" idx="1"/>
          </p:nvPr>
        </p:nvSpPr>
        <p:spPr>
          <a:xfrm>
            <a:off x="1209675" y="4678117"/>
            <a:ext cx="6675541" cy="633412"/>
          </a:xfrm>
        </p:spPr>
        <p:txBody>
          <a:bodyPr anchor="b"/>
          <a:lstStyle>
            <a:lvl1pPr marL="0" indent="0" algn="l">
              <a:lnSpc>
                <a:spcPct val="105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Tree>
    <p:extLst>
      <p:ext uri="{BB962C8B-B14F-4D97-AF65-F5344CB8AC3E}">
        <p14:creationId xmlns:p14="http://schemas.microsoft.com/office/powerpoint/2010/main" val="140320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trenner 1">
    <p:spTree>
      <p:nvGrpSpPr>
        <p:cNvPr id="1" name=""/>
        <p:cNvGrpSpPr/>
        <p:nvPr/>
      </p:nvGrpSpPr>
      <p:grpSpPr>
        <a:xfrm>
          <a:off x="0" y="0"/>
          <a:ext cx="0" cy="0"/>
          <a:chOff x="0" y="0"/>
          <a:chExt cx="0" cy="0"/>
        </a:xfrm>
      </p:grpSpPr>
      <p:sp>
        <p:nvSpPr>
          <p:cNvPr id="13" name="Bildplatzhalter 5">
            <a:extLst>
              <a:ext uri="{FF2B5EF4-FFF2-40B4-BE49-F238E27FC236}">
                <a16:creationId xmlns:a16="http://schemas.microsoft.com/office/drawing/2014/main" id="{6AC12680-9825-47D5-83F4-DC394779B5BD}"/>
              </a:ext>
            </a:extLst>
          </p:cNvPr>
          <p:cNvSpPr>
            <a:spLocks noGrp="1"/>
          </p:cNvSpPr>
          <p:nvPr>
            <p:ph type="pic" sz="quarter" idx="14"/>
          </p:nvPr>
        </p:nvSpPr>
        <p:spPr>
          <a:xfrm>
            <a:off x="-2" y="0"/>
            <a:ext cx="8134352" cy="6858000"/>
          </a:xfrm>
          <a:solidFill>
            <a:schemeClr val="bg2"/>
          </a:solidFill>
        </p:spPr>
        <p:txBody>
          <a:bodyPr anchor="ctr"/>
          <a:lstStyle>
            <a:lvl1pPr marL="0" indent="0" algn="ctr">
              <a:buNone/>
              <a:defRPr sz="1200"/>
            </a:lvl1pPr>
          </a:lstStyle>
          <a:p>
            <a:r>
              <a:rPr lang="de-DE"/>
              <a:t>Bild durch Klicken auf Symbol hinzufügen</a:t>
            </a:r>
          </a:p>
        </p:txBody>
      </p:sp>
      <p:sp>
        <p:nvSpPr>
          <p:cNvPr id="2" name="Title 1"/>
          <p:cNvSpPr>
            <a:spLocks noGrp="1"/>
          </p:cNvSpPr>
          <p:nvPr>
            <p:ph type="title"/>
          </p:nvPr>
        </p:nvSpPr>
        <p:spPr>
          <a:xfrm>
            <a:off x="8672447" y="2066481"/>
            <a:ext cx="3138087" cy="1524444"/>
          </a:xfrm>
        </p:spPr>
        <p:txBody>
          <a:bodyPr/>
          <a:lstStyle>
            <a:lvl1pPr>
              <a:defRPr sz="3000" cap="all" baseline="0"/>
            </a:lvl1pPr>
          </a:lstStyle>
          <a:p>
            <a:r>
              <a:rPr lang="de-DE"/>
              <a:t>Titelmasterformat durch Klicken bearbeiten</a:t>
            </a:r>
            <a:endParaRPr lang="en-US" dirty="0"/>
          </a:p>
        </p:txBody>
      </p:sp>
      <p:sp>
        <p:nvSpPr>
          <p:cNvPr id="12" name="Textplatzhalter 11">
            <a:extLst>
              <a:ext uri="{FF2B5EF4-FFF2-40B4-BE49-F238E27FC236}">
                <a16:creationId xmlns:a16="http://schemas.microsoft.com/office/drawing/2014/main" id="{C978E4A0-018C-4D9D-AA73-D8AD1AEB1746}"/>
              </a:ext>
            </a:extLst>
          </p:cNvPr>
          <p:cNvSpPr>
            <a:spLocks noGrp="1"/>
          </p:cNvSpPr>
          <p:nvPr>
            <p:ph type="body" sz="quarter" idx="13"/>
          </p:nvPr>
        </p:nvSpPr>
        <p:spPr>
          <a:xfrm>
            <a:off x="8653395" y="3776353"/>
            <a:ext cx="3138087" cy="2175185"/>
          </a:xfrm>
        </p:spPr>
        <p:txBody>
          <a:bodyPr numCol="1" spc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3C9B2FB-49B4-4AFC-A5BE-36E1E69B5C24}"/>
              </a:ext>
            </a:extLst>
          </p:cNvPr>
          <p:cNvSpPr>
            <a:spLocks noGrp="1"/>
          </p:cNvSpPr>
          <p:nvPr>
            <p:ph type="body" sz="quarter" idx="15" hasCustomPrompt="1"/>
          </p:nvPr>
        </p:nvSpPr>
        <p:spPr>
          <a:xfrm>
            <a:off x="8653397" y="1032584"/>
            <a:ext cx="2776135" cy="1205346"/>
          </a:xfrm>
        </p:spPr>
        <p:txBody>
          <a:bodyPr anchor="ctr"/>
          <a:lstStyle>
            <a:lvl1pPr marL="0" indent="0">
              <a:lnSpc>
                <a:spcPct val="90000"/>
              </a:lnSpc>
              <a:buNone/>
              <a:defRPr sz="6000" b="1">
                <a:solidFill>
                  <a:srgbClr val="004F9F"/>
                </a:solidFill>
                <a:latin typeface="+mj-lt"/>
              </a:defRPr>
            </a:lvl1pPr>
          </a:lstStyle>
          <a:p>
            <a:pPr lvl="0"/>
            <a:r>
              <a:rPr lang="de-DE" dirty="0"/>
              <a:t>00</a:t>
            </a:r>
          </a:p>
        </p:txBody>
      </p:sp>
    </p:spTree>
    <p:extLst>
      <p:ext uri="{BB962C8B-B14F-4D97-AF65-F5344CB8AC3E}">
        <p14:creationId xmlns:p14="http://schemas.microsoft.com/office/powerpoint/2010/main" val="382610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trenner 2">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BEA2BB2C-7695-4650-8733-E760D9467D89}"/>
              </a:ext>
            </a:extLst>
          </p:cNvPr>
          <p:cNvSpPr/>
          <p:nvPr userDrawn="1"/>
        </p:nvSpPr>
        <p:spPr>
          <a:xfrm>
            <a:off x="8772524" y="0"/>
            <a:ext cx="3419475" cy="3429000"/>
          </a:xfrm>
          <a:prstGeom prst="rect">
            <a:avLst/>
          </a:prstGeom>
          <a:solidFill>
            <a:srgbClr val="004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Bildplatzhalter 5">
            <a:extLst>
              <a:ext uri="{FF2B5EF4-FFF2-40B4-BE49-F238E27FC236}">
                <a16:creationId xmlns:a16="http://schemas.microsoft.com/office/drawing/2014/main" id="{6AC12680-9825-47D5-83F4-DC394779B5BD}"/>
              </a:ext>
            </a:extLst>
          </p:cNvPr>
          <p:cNvSpPr>
            <a:spLocks noGrp="1"/>
          </p:cNvSpPr>
          <p:nvPr>
            <p:ph type="pic" sz="quarter" idx="14"/>
          </p:nvPr>
        </p:nvSpPr>
        <p:spPr>
          <a:xfrm>
            <a:off x="-3" y="0"/>
            <a:ext cx="8772528" cy="6858000"/>
          </a:xfrm>
          <a:solidFill>
            <a:schemeClr val="bg2"/>
          </a:solidFill>
        </p:spPr>
        <p:txBody>
          <a:bodyPr anchor="ctr"/>
          <a:lstStyle>
            <a:lvl1pPr marL="0" indent="0" algn="ctr">
              <a:buNone/>
              <a:defRPr sz="1200"/>
            </a:lvl1pPr>
          </a:lstStyle>
          <a:p>
            <a:r>
              <a:rPr lang="de-DE"/>
              <a:t>Bild durch Klicken auf Symbol hinzufügen</a:t>
            </a:r>
          </a:p>
        </p:txBody>
      </p:sp>
      <p:sp>
        <p:nvSpPr>
          <p:cNvPr id="2" name="Title 1"/>
          <p:cNvSpPr>
            <a:spLocks noGrp="1"/>
          </p:cNvSpPr>
          <p:nvPr>
            <p:ph type="title"/>
          </p:nvPr>
        </p:nvSpPr>
        <p:spPr>
          <a:xfrm>
            <a:off x="9172573" y="5084916"/>
            <a:ext cx="2651983" cy="1430502"/>
          </a:xfrm>
        </p:spPr>
        <p:txBody>
          <a:bodyPr anchor="b"/>
          <a:lstStyle>
            <a:lvl1pPr>
              <a:defRPr sz="3000" cap="all" baseline="0"/>
            </a:lvl1pPr>
          </a:lstStyle>
          <a:p>
            <a:r>
              <a:rPr lang="de-DE"/>
              <a:t>Titelmasterformat durch Klicken bearbeiten</a:t>
            </a:r>
            <a:endParaRPr lang="en-US" dirty="0"/>
          </a:p>
        </p:txBody>
      </p:sp>
      <p:sp>
        <p:nvSpPr>
          <p:cNvPr id="5" name="Textplatzhalter 4">
            <a:extLst>
              <a:ext uri="{FF2B5EF4-FFF2-40B4-BE49-F238E27FC236}">
                <a16:creationId xmlns:a16="http://schemas.microsoft.com/office/drawing/2014/main" id="{D3C9B2FB-49B4-4AFC-A5BE-36E1E69B5C24}"/>
              </a:ext>
            </a:extLst>
          </p:cNvPr>
          <p:cNvSpPr>
            <a:spLocks noGrp="1"/>
          </p:cNvSpPr>
          <p:nvPr>
            <p:ph type="body" sz="quarter" idx="15" hasCustomPrompt="1"/>
          </p:nvPr>
        </p:nvSpPr>
        <p:spPr>
          <a:xfrm>
            <a:off x="9172573" y="1206831"/>
            <a:ext cx="2651984" cy="1205346"/>
          </a:xfrm>
        </p:spPr>
        <p:txBody>
          <a:bodyPr anchor="ctr"/>
          <a:lstStyle>
            <a:lvl1pPr marL="0" indent="0" algn="ctr">
              <a:lnSpc>
                <a:spcPct val="90000"/>
              </a:lnSpc>
              <a:buNone/>
              <a:defRPr sz="8000" b="1">
                <a:solidFill>
                  <a:schemeClr val="bg1"/>
                </a:solidFill>
                <a:latin typeface="+mj-lt"/>
              </a:defRPr>
            </a:lvl1pPr>
          </a:lstStyle>
          <a:p>
            <a:pPr lvl="0"/>
            <a:r>
              <a:rPr lang="de-DE"/>
              <a:t>00</a:t>
            </a:r>
          </a:p>
        </p:txBody>
      </p:sp>
    </p:spTree>
    <p:extLst>
      <p:ext uri="{BB962C8B-B14F-4D97-AF65-F5344CB8AC3E}">
        <p14:creationId xmlns:p14="http://schemas.microsoft.com/office/powerpoint/2010/main" val="1670510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umsplatzhalter 6">
            <a:extLst>
              <a:ext uri="{FF2B5EF4-FFF2-40B4-BE49-F238E27FC236}">
                <a16:creationId xmlns:a16="http://schemas.microsoft.com/office/drawing/2014/main" id="{80F65D1A-BD38-4CCE-A00E-BE062FB9204F}"/>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5D485DB4-F902-42F9-9430-4A9700D75A37}"/>
              </a:ext>
            </a:extLst>
          </p:cNvPr>
          <p:cNvSpPr>
            <a:spLocks noGrp="1"/>
          </p:cNvSpPr>
          <p:nvPr>
            <p:ph type="ftr" sz="quarter" idx="11"/>
          </p:nvPr>
        </p:nvSpPr>
        <p:spPr/>
        <p:txBody>
          <a:bodyPr/>
          <a:lstStyle/>
          <a:p>
            <a:r>
              <a:rPr lang="de-DE"/>
              <a:t>Bürgerdialog Verkehrslösung Mahlsdorf  29. Mai 2026</a:t>
            </a:r>
          </a:p>
        </p:txBody>
      </p:sp>
      <p:sp>
        <p:nvSpPr>
          <p:cNvPr id="9" name="Foliennummernplatzhalter 8">
            <a:extLst>
              <a:ext uri="{FF2B5EF4-FFF2-40B4-BE49-F238E27FC236}">
                <a16:creationId xmlns:a16="http://schemas.microsoft.com/office/drawing/2014/main" id="{CE9541BF-F514-4E50-B785-68537122CD8D}"/>
              </a:ext>
            </a:extLst>
          </p:cNvPr>
          <p:cNvSpPr>
            <a:spLocks noGrp="1"/>
          </p:cNvSpPr>
          <p:nvPr>
            <p:ph type="sldNum" sz="quarter" idx="12"/>
          </p:nvPr>
        </p:nvSpPr>
        <p:spPr/>
        <p:txBody>
          <a:bodyPr/>
          <a:lstStyle/>
          <a:p>
            <a:r>
              <a:rPr lang="de-DE"/>
              <a:t>Seite </a:t>
            </a:r>
            <a:fld id="{073DE812-22F6-49E4-B754-747D11D93214}" type="slidenum">
              <a:rPr lang="de-DE" smtClean="0"/>
              <a:pPr/>
              <a:t>‹Nr.›</a:t>
            </a:fld>
            <a:endParaRPr lang="de-DE"/>
          </a:p>
        </p:txBody>
      </p:sp>
    </p:spTree>
    <p:extLst>
      <p:ext uri="{BB962C8B-B14F-4D97-AF65-F5344CB8AC3E}">
        <p14:creationId xmlns:p14="http://schemas.microsoft.com/office/powerpoint/2010/main" val="32922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2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647700" y="2024064"/>
            <a:ext cx="5255684" cy="38893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umsplatzhalter 6">
            <a:extLst>
              <a:ext uri="{FF2B5EF4-FFF2-40B4-BE49-F238E27FC236}">
                <a16:creationId xmlns:a16="http://schemas.microsoft.com/office/drawing/2014/main" id="{80F65D1A-BD38-4CCE-A00E-BE062FB9204F}"/>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5D485DB4-F902-42F9-9430-4A9700D75A37}"/>
              </a:ext>
            </a:extLst>
          </p:cNvPr>
          <p:cNvSpPr>
            <a:spLocks noGrp="1"/>
          </p:cNvSpPr>
          <p:nvPr>
            <p:ph type="ftr" sz="quarter" idx="11"/>
          </p:nvPr>
        </p:nvSpPr>
        <p:spPr/>
        <p:txBody>
          <a:bodyPr/>
          <a:lstStyle/>
          <a:p>
            <a:r>
              <a:rPr lang="de-DE"/>
              <a:t>Bürgerdialog Verkehrslösung Mahlsdorf  29. Mai 2026</a:t>
            </a:r>
          </a:p>
        </p:txBody>
      </p:sp>
      <p:sp>
        <p:nvSpPr>
          <p:cNvPr id="9" name="Foliennummernplatzhalter 8">
            <a:extLst>
              <a:ext uri="{FF2B5EF4-FFF2-40B4-BE49-F238E27FC236}">
                <a16:creationId xmlns:a16="http://schemas.microsoft.com/office/drawing/2014/main" id="{CE9541BF-F514-4E50-B785-68537122CD8D}"/>
              </a:ext>
            </a:extLst>
          </p:cNvPr>
          <p:cNvSpPr>
            <a:spLocks noGrp="1"/>
          </p:cNvSpPr>
          <p:nvPr>
            <p:ph type="sldNum" sz="quarter" idx="12"/>
          </p:nvPr>
        </p:nvSpPr>
        <p:spPr/>
        <p:txBody>
          <a:bodyPr/>
          <a:lstStyle/>
          <a:p>
            <a:r>
              <a:rPr lang="de-DE"/>
              <a:t>Seite </a:t>
            </a:r>
            <a:fld id="{073DE812-22F6-49E4-B754-747D11D93214}" type="slidenum">
              <a:rPr lang="de-DE" smtClean="0"/>
              <a:pPr/>
              <a:t>‹Nr.›</a:t>
            </a:fld>
            <a:endParaRPr lang="de-DE"/>
          </a:p>
        </p:txBody>
      </p:sp>
      <p:sp>
        <p:nvSpPr>
          <p:cNvPr id="10" name="Content Placeholder 2">
            <a:extLst>
              <a:ext uri="{FF2B5EF4-FFF2-40B4-BE49-F238E27FC236}">
                <a16:creationId xmlns:a16="http://schemas.microsoft.com/office/drawing/2014/main" id="{054F48C0-A769-4284-B8F4-7BDBD6FCDBC7}"/>
              </a:ext>
            </a:extLst>
          </p:cNvPr>
          <p:cNvSpPr>
            <a:spLocks noGrp="1"/>
          </p:cNvSpPr>
          <p:nvPr>
            <p:ph idx="13"/>
          </p:nvPr>
        </p:nvSpPr>
        <p:spPr>
          <a:xfrm>
            <a:off x="6288616" y="2024064"/>
            <a:ext cx="5254096" cy="38893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4133102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und Bild (links)">
    <p:spTree>
      <p:nvGrpSpPr>
        <p:cNvPr id="1" name=""/>
        <p:cNvGrpSpPr/>
        <p:nvPr/>
      </p:nvGrpSpPr>
      <p:grpSpPr>
        <a:xfrm>
          <a:off x="0" y="0"/>
          <a:ext cx="0" cy="0"/>
          <a:chOff x="0" y="0"/>
          <a:chExt cx="0" cy="0"/>
        </a:xfrm>
      </p:grpSpPr>
      <p:sp>
        <p:nvSpPr>
          <p:cNvPr id="2" name="Title 1"/>
          <p:cNvSpPr>
            <a:spLocks noGrp="1"/>
          </p:cNvSpPr>
          <p:nvPr>
            <p:ph type="title"/>
          </p:nvPr>
        </p:nvSpPr>
        <p:spPr>
          <a:xfrm>
            <a:off x="6677025" y="667859"/>
            <a:ext cx="4865687" cy="1080000"/>
          </a:xfrm>
        </p:spPr>
        <p:txBody>
          <a:bodyPr/>
          <a:lstStyle/>
          <a:p>
            <a:r>
              <a:rPr lang="de-DE"/>
              <a:t>Titelmasterformat durch Klicken bearbeiten</a:t>
            </a:r>
            <a:endParaRPr lang="en-US" dirty="0"/>
          </a:p>
        </p:txBody>
      </p:sp>
      <p:sp>
        <p:nvSpPr>
          <p:cNvPr id="10" name="Content Placeholder 2">
            <a:extLst>
              <a:ext uri="{FF2B5EF4-FFF2-40B4-BE49-F238E27FC236}">
                <a16:creationId xmlns:a16="http://schemas.microsoft.com/office/drawing/2014/main" id="{054F48C0-A769-4284-B8F4-7BDBD6FCDBC7}"/>
              </a:ext>
            </a:extLst>
          </p:cNvPr>
          <p:cNvSpPr>
            <a:spLocks noGrp="1"/>
          </p:cNvSpPr>
          <p:nvPr>
            <p:ph idx="13"/>
          </p:nvPr>
        </p:nvSpPr>
        <p:spPr>
          <a:xfrm>
            <a:off x="6677025" y="2024064"/>
            <a:ext cx="4865687" cy="38893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Bildplatzhalter 5">
            <a:extLst>
              <a:ext uri="{FF2B5EF4-FFF2-40B4-BE49-F238E27FC236}">
                <a16:creationId xmlns:a16="http://schemas.microsoft.com/office/drawing/2014/main" id="{1770D616-8F5C-4818-9683-51B82A582761}"/>
              </a:ext>
            </a:extLst>
          </p:cNvPr>
          <p:cNvSpPr>
            <a:spLocks noGrp="1"/>
          </p:cNvSpPr>
          <p:nvPr>
            <p:ph type="pic" sz="quarter" idx="14"/>
          </p:nvPr>
        </p:nvSpPr>
        <p:spPr>
          <a:xfrm>
            <a:off x="-1" y="0"/>
            <a:ext cx="6096001" cy="6858000"/>
          </a:xfrm>
          <a:solidFill>
            <a:schemeClr val="bg2"/>
          </a:solidFill>
        </p:spPr>
        <p:txBody>
          <a:bodyPr anchor="ctr"/>
          <a:lstStyle>
            <a:lvl1pPr marL="0" indent="0" algn="ctr">
              <a:buNone/>
              <a:defRPr sz="1200"/>
            </a:lvl1pPr>
          </a:lstStyle>
          <a:p>
            <a:r>
              <a:rPr lang="de-DE"/>
              <a:t>Bild durch Klicken auf Symbol hinzufügen</a:t>
            </a:r>
          </a:p>
        </p:txBody>
      </p:sp>
    </p:spTree>
    <p:extLst>
      <p:ext uri="{BB962C8B-B14F-4D97-AF65-F5344CB8AC3E}">
        <p14:creationId xmlns:p14="http://schemas.microsoft.com/office/powerpoint/2010/main" val="251483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a:xfrm>
            <a:off x="647700" y="2024064"/>
            <a:ext cx="5448300" cy="38893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umsplatzhalter 6">
            <a:extLst>
              <a:ext uri="{FF2B5EF4-FFF2-40B4-BE49-F238E27FC236}">
                <a16:creationId xmlns:a16="http://schemas.microsoft.com/office/drawing/2014/main" id="{80F65D1A-BD38-4CCE-A00E-BE062FB9204F}"/>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5D485DB4-F902-42F9-9430-4A9700D75A37}"/>
              </a:ext>
            </a:extLst>
          </p:cNvPr>
          <p:cNvSpPr>
            <a:spLocks noGrp="1"/>
          </p:cNvSpPr>
          <p:nvPr>
            <p:ph type="ftr" sz="quarter" idx="11"/>
          </p:nvPr>
        </p:nvSpPr>
        <p:spPr/>
        <p:txBody>
          <a:bodyPr/>
          <a:lstStyle/>
          <a:p>
            <a:r>
              <a:rPr lang="de-DE"/>
              <a:t>Bürgerdialog Verkehrslösung Mahlsdorf  29. Mai 2026</a:t>
            </a:r>
          </a:p>
        </p:txBody>
      </p:sp>
      <p:sp>
        <p:nvSpPr>
          <p:cNvPr id="9" name="Foliennummernplatzhalter 8">
            <a:extLst>
              <a:ext uri="{FF2B5EF4-FFF2-40B4-BE49-F238E27FC236}">
                <a16:creationId xmlns:a16="http://schemas.microsoft.com/office/drawing/2014/main" id="{CE9541BF-F514-4E50-B785-68537122CD8D}"/>
              </a:ext>
            </a:extLst>
          </p:cNvPr>
          <p:cNvSpPr>
            <a:spLocks noGrp="1"/>
          </p:cNvSpPr>
          <p:nvPr>
            <p:ph type="sldNum" sz="quarter" idx="12"/>
          </p:nvPr>
        </p:nvSpPr>
        <p:spPr/>
        <p:txBody>
          <a:bodyPr/>
          <a:lstStyle/>
          <a:p>
            <a:r>
              <a:rPr lang="de-DE"/>
              <a:t>Seite </a:t>
            </a:r>
            <a:fld id="{073DE812-22F6-49E4-B754-747D11D93214}" type="slidenum">
              <a:rPr lang="de-DE" smtClean="0"/>
              <a:pPr/>
              <a:t>‹Nr.›</a:t>
            </a:fld>
            <a:endParaRPr lang="de-DE"/>
          </a:p>
        </p:txBody>
      </p:sp>
      <p:sp>
        <p:nvSpPr>
          <p:cNvPr id="12" name="Bildplatzhalter 5">
            <a:extLst>
              <a:ext uri="{FF2B5EF4-FFF2-40B4-BE49-F238E27FC236}">
                <a16:creationId xmlns:a16="http://schemas.microsoft.com/office/drawing/2014/main" id="{F0F5103F-E3A3-4D5B-A739-18DD3F45D9A3}"/>
              </a:ext>
            </a:extLst>
          </p:cNvPr>
          <p:cNvSpPr>
            <a:spLocks noGrp="1"/>
          </p:cNvSpPr>
          <p:nvPr>
            <p:ph type="pic" sz="quarter" idx="14"/>
          </p:nvPr>
        </p:nvSpPr>
        <p:spPr>
          <a:xfrm>
            <a:off x="6747933" y="2063751"/>
            <a:ext cx="4794780" cy="3603624"/>
          </a:xfrm>
          <a:solidFill>
            <a:schemeClr val="bg2"/>
          </a:solidFill>
        </p:spPr>
        <p:txBody>
          <a:bodyPr anchor="ctr"/>
          <a:lstStyle>
            <a:lvl1pPr marL="0" indent="0" algn="ctr">
              <a:buNone/>
              <a:defRPr sz="1200"/>
            </a:lvl1pPr>
          </a:lstStyle>
          <a:p>
            <a:r>
              <a:rPr lang="de-DE"/>
              <a:t>Bild durch Klicken auf Symbol hinzufügen</a:t>
            </a:r>
          </a:p>
        </p:txBody>
      </p:sp>
    </p:spTree>
    <p:extLst>
      <p:ext uri="{BB962C8B-B14F-4D97-AF65-F5344CB8AC3E}">
        <p14:creationId xmlns:p14="http://schemas.microsoft.com/office/powerpoint/2010/main" val="356601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Bild (oben)">
    <p:spTree>
      <p:nvGrpSpPr>
        <p:cNvPr id="1" name=""/>
        <p:cNvGrpSpPr/>
        <p:nvPr/>
      </p:nvGrpSpPr>
      <p:grpSpPr>
        <a:xfrm>
          <a:off x="0" y="0"/>
          <a:ext cx="0" cy="0"/>
          <a:chOff x="0" y="0"/>
          <a:chExt cx="0" cy="0"/>
        </a:xfrm>
      </p:grpSpPr>
      <p:sp>
        <p:nvSpPr>
          <p:cNvPr id="13" name="Bildplatzhalter 5">
            <a:extLst>
              <a:ext uri="{FF2B5EF4-FFF2-40B4-BE49-F238E27FC236}">
                <a16:creationId xmlns:a16="http://schemas.microsoft.com/office/drawing/2014/main" id="{6AC12680-9825-47D5-83F4-DC394779B5BD}"/>
              </a:ext>
            </a:extLst>
          </p:cNvPr>
          <p:cNvSpPr>
            <a:spLocks noGrp="1"/>
          </p:cNvSpPr>
          <p:nvPr>
            <p:ph type="pic" sz="quarter" idx="14"/>
          </p:nvPr>
        </p:nvSpPr>
        <p:spPr>
          <a:xfrm>
            <a:off x="-2" y="1"/>
            <a:ext cx="12192001" cy="2315843"/>
          </a:xfrm>
          <a:solidFill>
            <a:schemeClr val="bg2"/>
          </a:solidFill>
        </p:spPr>
        <p:txBody>
          <a:bodyPr anchor="ctr"/>
          <a:lstStyle>
            <a:lvl1pPr marL="0" indent="0" algn="ctr">
              <a:buNone/>
              <a:defRPr sz="1200"/>
            </a:lvl1pPr>
          </a:lstStyle>
          <a:p>
            <a:r>
              <a:rPr lang="de-DE"/>
              <a:t>Bild durch Klicken auf Symbol hinzufügen</a:t>
            </a:r>
          </a:p>
        </p:txBody>
      </p:sp>
      <p:sp>
        <p:nvSpPr>
          <p:cNvPr id="2" name="Title 1"/>
          <p:cNvSpPr>
            <a:spLocks noGrp="1"/>
          </p:cNvSpPr>
          <p:nvPr>
            <p:ph type="title"/>
          </p:nvPr>
        </p:nvSpPr>
        <p:spPr>
          <a:xfrm>
            <a:off x="647699" y="2920811"/>
            <a:ext cx="10895013" cy="1008000"/>
          </a:xfrm>
        </p:spPr>
        <p:txBody>
          <a:bodyPr/>
          <a:lstStyle/>
          <a:p>
            <a:r>
              <a:rPr lang="de-DE"/>
              <a:t>Titelmasterformat durch Klicken bearbeiten</a:t>
            </a:r>
            <a:endParaRPr lang="en-US" dirty="0"/>
          </a:p>
        </p:txBody>
      </p:sp>
      <p:sp>
        <p:nvSpPr>
          <p:cNvPr id="7" name="Datumsplatzhalter 6">
            <a:extLst>
              <a:ext uri="{FF2B5EF4-FFF2-40B4-BE49-F238E27FC236}">
                <a16:creationId xmlns:a16="http://schemas.microsoft.com/office/drawing/2014/main" id="{80F65D1A-BD38-4CCE-A00E-BE062FB9204F}"/>
              </a:ext>
            </a:extLst>
          </p:cNvPr>
          <p:cNvSpPr>
            <a:spLocks noGrp="1"/>
          </p:cNvSpPr>
          <p:nvPr>
            <p:ph type="dt" sz="half" idx="10"/>
          </p:nvPr>
        </p:nvSpPr>
        <p:spPr/>
        <p:txBody>
          <a:bodyPr/>
          <a:lstStyle/>
          <a:p>
            <a:endParaRPr lang="de-DE"/>
          </a:p>
        </p:txBody>
      </p:sp>
      <p:sp>
        <p:nvSpPr>
          <p:cNvPr id="8" name="Fußzeilenplatzhalter 7">
            <a:extLst>
              <a:ext uri="{FF2B5EF4-FFF2-40B4-BE49-F238E27FC236}">
                <a16:creationId xmlns:a16="http://schemas.microsoft.com/office/drawing/2014/main" id="{5D485DB4-F902-42F9-9430-4A9700D75A37}"/>
              </a:ext>
            </a:extLst>
          </p:cNvPr>
          <p:cNvSpPr>
            <a:spLocks noGrp="1"/>
          </p:cNvSpPr>
          <p:nvPr>
            <p:ph type="ftr" sz="quarter" idx="11"/>
          </p:nvPr>
        </p:nvSpPr>
        <p:spPr/>
        <p:txBody>
          <a:bodyPr/>
          <a:lstStyle/>
          <a:p>
            <a:r>
              <a:rPr lang="de-DE"/>
              <a:t>Bürgerdialog Verkehrslösung Mahlsdorf  29. Mai 2026</a:t>
            </a:r>
          </a:p>
        </p:txBody>
      </p:sp>
      <p:sp>
        <p:nvSpPr>
          <p:cNvPr id="9" name="Foliennummernplatzhalter 8">
            <a:extLst>
              <a:ext uri="{FF2B5EF4-FFF2-40B4-BE49-F238E27FC236}">
                <a16:creationId xmlns:a16="http://schemas.microsoft.com/office/drawing/2014/main" id="{CE9541BF-F514-4E50-B785-68537122CD8D}"/>
              </a:ext>
            </a:extLst>
          </p:cNvPr>
          <p:cNvSpPr>
            <a:spLocks noGrp="1"/>
          </p:cNvSpPr>
          <p:nvPr>
            <p:ph type="sldNum" sz="quarter" idx="12"/>
          </p:nvPr>
        </p:nvSpPr>
        <p:spPr/>
        <p:txBody>
          <a:bodyPr/>
          <a:lstStyle/>
          <a:p>
            <a:r>
              <a:rPr lang="de-DE"/>
              <a:t>Seite </a:t>
            </a:r>
            <a:fld id="{073DE812-22F6-49E4-B754-747D11D93214}" type="slidenum">
              <a:rPr lang="de-DE" smtClean="0"/>
              <a:pPr/>
              <a:t>‹Nr.›</a:t>
            </a:fld>
            <a:endParaRPr lang="de-DE"/>
          </a:p>
        </p:txBody>
      </p:sp>
      <p:sp>
        <p:nvSpPr>
          <p:cNvPr id="12" name="Textplatzhalter 11">
            <a:extLst>
              <a:ext uri="{FF2B5EF4-FFF2-40B4-BE49-F238E27FC236}">
                <a16:creationId xmlns:a16="http://schemas.microsoft.com/office/drawing/2014/main" id="{C978E4A0-018C-4D9D-AA73-D8AD1AEB1746}"/>
              </a:ext>
            </a:extLst>
          </p:cNvPr>
          <p:cNvSpPr>
            <a:spLocks noGrp="1"/>
          </p:cNvSpPr>
          <p:nvPr>
            <p:ph type="body" sz="quarter" idx="13"/>
          </p:nvPr>
        </p:nvSpPr>
        <p:spPr>
          <a:xfrm>
            <a:off x="647700" y="4257676"/>
            <a:ext cx="10895012" cy="1655764"/>
          </a:xfrm>
        </p:spPr>
        <p:txBody>
          <a:bodyPr numCol="2" spcCol="28800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9164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699" y="667859"/>
            <a:ext cx="10895013" cy="1080000"/>
          </a:xfrm>
          <a:prstGeom prst="rect">
            <a:avLst/>
          </a:prstGeom>
        </p:spPr>
        <p:txBody>
          <a:bodyPr vert="horz" lIns="0" tIns="0" rIns="0" bIns="0" rtlCol="0" anchor="t" anchorCtr="0">
            <a:noAutofit/>
          </a:bodyPr>
          <a:lstStyle/>
          <a:p>
            <a:r>
              <a:rPr lang="de-DE"/>
              <a:t>Mastertitelformat bearbeiten</a:t>
            </a:r>
            <a:endParaRPr lang="en-US" dirty="0"/>
          </a:p>
        </p:txBody>
      </p:sp>
      <p:sp>
        <p:nvSpPr>
          <p:cNvPr id="3" name="Text Placeholder 2"/>
          <p:cNvSpPr>
            <a:spLocks noGrp="1"/>
          </p:cNvSpPr>
          <p:nvPr>
            <p:ph type="body" idx="1"/>
          </p:nvPr>
        </p:nvSpPr>
        <p:spPr>
          <a:xfrm>
            <a:off x="647699" y="2024064"/>
            <a:ext cx="10895013" cy="3889375"/>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799839" y="6429989"/>
            <a:ext cx="815976" cy="192887"/>
          </a:xfrm>
          <a:prstGeom prst="rect">
            <a:avLst/>
          </a:prstGeom>
        </p:spPr>
        <p:txBody>
          <a:bodyPr vert="horz" lIns="0" tIns="0" rIns="0" bIns="0" rtlCol="0" anchor="t" anchorCtr="0">
            <a:noAutofit/>
          </a:bodyPr>
          <a:lstStyle>
            <a:lvl1pPr algn="r">
              <a:defRPr sz="900">
                <a:solidFill>
                  <a:schemeClr val="tx1"/>
                </a:solidFill>
              </a:defRPr>
            </a:lvl1pPr>
          </a:lstStyle>
          <a:p>
            <a:endParaRPr lang="de-DE"/>
          </a:p>
        </p:txBody>
      </p:sp>
      <p:sp>
        <p:nvSpPr>
          <p:cNvPr id="5" name="Footer Placeholder 4"/>
          <p:cNvSpPr>
            <a:spLocks noGrp="1"/>
          </p:cNvSpPr>
          <p:nvPr>
            <p:ph type="ftr" sz="quarter" idx="3"/>
          </p:nvPr>
        </p:nvSpPr>
        <p:spPr>
          <a:xfrm>
            <a:off x="1371602" y="6429989"/>
            <a:ext cx="7319472" cy="192887"/>
          </a:xfrm>
          <a:prstGeom prst="rect">
            <a:avLst/>
          </a:prstGeom>
        </p:spPr>
        <p:txBody>
          <a:bodyPr vert="horz" lIns="0" tIns="0" rIns="0" bIns="0" rtlCol="0" anchor="t" anchorCtr="0">
            <a:noAutofit/>
          </a:bodyPr>
          <a:lstStyle>
            <a:lvl1pPr algn="l">
              <a:defRPr sz="900">
                <a:solidFill>
                  <a:schemeClr val="tx1"/>
                </a:solidFill>
              </a:defRPr>
            </a:lvl1pPr>
          </a:lstStyle>
          <a:p>
            <a:r>
              <a:rPr lang="de-DE"/>
              <a:t>Bürgerdialog Verkehrslösung Mahlsdorf  29. Mai 2026</a:t>
            </a:r>
          </a:p>
        </p:txBody>
      </p:sp>
      <p:sp>
        <p:nvSpPr>
          <p:cNvPr id="6" name="Slide Number Placeholder 5"/>
          <p:cNvSpPr>
            <a:spLocks noGrp="1"/>
          </p:cNvSpPr>
          <p:nvPr>
            <p:ph type="sldNum" sz="quarter" idx="4"/>
          </p:nvPr>
        </p:nvSpPr>
        <p:spPr>
          <a:xfrm>
            <a:off x="647699" y="6429989"/>
            <a:ext cx="640773" cy="192887"/>
          </a:xfrm>
          <a:prstGeom prst="rect">
            <a:avLst/>
          </a:prstGeom>
        </p:spPr>
        <p:txBody>
          <a:bodyPr vert="horz" lIns="0" tIns="0" rIns="0" bIns="0" rtlCol="0" anchor="t" anchorCtr="0">
            <a:noAutofit/>
          </a:bodyPr>
          <a:lstStyle>
            <a:lvl1pPr algn="l">
              <a:defRPr sz="900">
                <a:solidFill>
                  <a:schemeClr val="tx1"/>
                </a:solidFill>
              </a:defRPr>
            </a:lvl1pPr>
          </a:lstStyle>
          <a:p>
            <a:r>
              <a:rPr lang="de-DE"/>
              <a:t>Seite </a:t>
            </a:r>
            <a:fld id="{073DE812-22F6-49E4-B754-747D11D93214}" type="slidenum">
              <a:rPr lang="de-DE" smtClean="0"/>
              <a:pPr/>
              <a:t>‹Nr.›</a:t>
            </a:fld>
            <a:endParaRPr lang="de-DE"/>
          </a:p>
        </p:txBody>
      </p:sp>
      <p:pic>
        <p:nvPicPr>
          <p:cNvPr id="10" name="Grafik 9"/>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0035733" y="6229154"/>
            <a:ext cx="1860836" cy="338490"/>
          </a:xfrm>
          <a:prstGeom prst="rect">
            <a:avLst/>
          </a:prstGeom>
        </p:spPr>
      </p:pic>
    </p:spTree>
    <p:extLst>
      <p:ext uri="{BB962C8B-B14F-4D97-AF65-F5344CB8AC3E}">
        <p14:creationId xmlns:p14="http://schemas.microsoft.com/office/powerpoint/2010/main" val="1080514955"/>
      </p:ext>
    </p:extLst>
  </p:cSld>
  <p:clrMap bg1="lt1" tx1="dk1" bg2="lt2" tx2="dk2" accent1="accent1" accent2="accent2" accent3="accent3" accent4="accent4" accent5="accent5" accent6="accent6" hlink="hlink" folHlink="folHlink"/>
  <p:sldLayoutIdLst>
    <p:sldLayoutId id="2147483677" r:id="rId1"/>
    <p:sldLayoutId id="2147483706" r:id="rId2"/>
    <p:sldLayoutId id="2147483671" r:id="rId3"/>
    <p:sldLayoutId id="2147483672" r:id="rId4"/>
    <p:sldLayoutId id="2147483662" r:id="rId5"/>
    <p:sldLayoutId id="2147483668" r:id="rId6"/>
    <p:sldLayoutId id="2147483669" r:id="rId7"/>
    <p:sldLayoutId id="2147483682" r:id="rId8"/>
    <p:sldLayoutId id="2147483670" r:id="rId9"/>
    <p:sldLayoutId id="2147483707" r:id="rId10"/>
    <p:sldLayoutId id="2147483708" r:id="rId11"/>
    <p:sldLayoutId id="2147483710" r:id="rId12"/>
    <p:sldLayoutId id="2147483666" r:id="rId13"/>
    <p:sldLayoutId id="2147483675" r:id="rId14"/>
  </p:sldLayoutIdLst>
  <p:hf sldNum="0" hdr="0" dt="0"/>
  <p:txStyles>
    <p:titleStyle>
      <a:lvl1pPr algn="l" defTabSz="914400" rtl="0" eaLnBrk="1" latinLnBrk="0" hangingPunct="1">
        <a:lnSpc>
          <a:spcPct val="100000"/>
        </a:lnSpc>
        <a:spcBef>
          <a:spcPct val="0"/>
        </a:spcBef>
        <a:buNone/>
        <a:defRPr sz="3000" b="1" kern="1200" cap="none" spc="0" baseline="0">
          <a:solidFill>
            <a:schemeClr val="tx1"/>
          </a:solidFill>
          <a:latin typeface="+mj-lt"/>
          <a:ea typeface="+mj-ea"/>
          <a:cs typeface="+mj-cs"/>
        </a:defRPr>
      </a:lvl1pPr>
    </p:titleStyle>
    <p:bodyStyle>
      <a:lvl1pPr marL="1778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3556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539750" indent="-1841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71913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userDrawn="1">
          <p15:clr>
            <a:srgbClr val="F26B43"/>
          </p15:clr>
        </p15:guide>
        <p15:guide id="2" pos="7271" userDrawn="1">
          <p15:clr>
            <a:srgbClr val="F26B43"/>
          </p15:clr>
        </p15:guide>
        <p15:guide id="6" pos="3840" userDrawn="1">
          <p15:clr>
            <a:srgbClr val="F26B43"/>
          </p15:clr>
        </p15:guide>
        <p15:guide id="8" orient="horz" pos="2160" userDrawn="1">
          <p15:clr>
            <a:srgbClr val="F26B43"/>
          </p15:clr>
        </p15:guide>
        <p15:guide id="11" orient="horz" pos="1275" userDrawn="1">
          <p15:clr>
            <a:srgbClr val="F26B43"/>
          </p15:clr>
        </p15:guide>
        <p15:guide id="13" orient="horz" pos="414" userDrawn="1">
          <p15:clr>
            <a:srgbClr val="F26B43"/>
          </p15:clr>
        </p15:guide>
        <p15:guide id="15"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pPr algn="ctr"/>
            <a:r>
              <a:rPr lang="de-DE" dirty="0"/>
              <a:t>Senatsverwaltung für Mobilität, Verkehr, Klimaschutz und Umwelt</a:t>
            </a:r>
            <a:br>
              <a:rPr lang="de-DE" dirty="0"/>
            </a:br>
            <a:r>
              <a:rPr lang="de-DE" sz="1400" dirty="0"/>
              <a:t>Verkehrslösung Mahlsdorf (Planung Straßenbahntrasse und Straße An der Schule)</a:t>
            </a:r>
            <a:r>
              <a:rPr lang="de-DE" dirty="0"/>
              <a:t> </a:t>
            </a:r>
            <a:br>
              <a:rPr lang="de-DE" dirty="0"/>
            </a:br>
            <a:endParaRPr lang="de-DE" dirty="0"/>
          </a:p>
        </p:txBody>
      </p:sp>
      <p:pic>
        <p:nvPicPr>
          <p:cNvPr id="4" name="Inhaltsplatzhalter 3">
            <a:extLst>
              <a:ext uri="{FF2B5EF4-FFF2-40B4-BE49-F238E27FC236}">
                <a16:creationId xmlns:a16="http://schemas.microsoft.com/office/drawing/2014/main" id="{25560678-78D3-4C44-B864-93D614CA8912}"/>
              </a:ext>
            </a:extLst>
          </p:cNvPr>
          <p:cNvPicPr>
            <a:picLocks noGrp="1" noChangeAspect="1"/>
          </p:cNvPicPr>
          <p:nvPr>
            <p:ph idx="1"/>
          </p:nvPr>
        </p:nvPicPr>
        <p:blipFill>
          <a:blip r:embed="rId2"/>
          <a:stretch>
            <a:fillRect/>
          </a:stretch>
        </p:blipFill>
        <p:spPr>
          <a:xfrm>
            <a:off x="5509803" y="1975616"/>
            <a:ext cx="5448300" cy="3603623"/>
          </a:xfrm>
          <a:prstGeom prst="rect">
            <a:avLst/>
          </a:prstGeom>
        </p:spPr>
      </p:pic>
      <p:pic>
        <p:nvPicPr>
          <p:cNvPr id="5" name="Bildplatzhalter 4">
            <a:extLst>
              <a:ext uri="{FF2B5EF4-FFF2-40B4-BE49-F238E27FC236}">
                <a16:creationId xmlns:a16="http://schemas.microsoft.com/office/drawing/2014/main" id="{CECAADE1-759E-4314-AE98-3C5D27FAA8F1}"/>
              </a:ext>
            </a:extLst>
          </p:cNvPr>
          <p:cNvPicPr>
            <a:picLocks noGrp="1" noChangeAspect="1"/>
          </p:cNvPicPr>
          <p:nvPr>
            <p:ph type="pic" sz="quarter" idx="14"/>
          </p:nvPr>
        </p:nvPicPr>
        <p:blipFill>
          <a:blip r:embed="rId3"/>
          <a:srcRect l="16740" r="16740"/>
          <a:stretch>
            <a:fillRect/>
          </a:stretch>
        </p:blipFill>
        <p:spPr>
          <a:xfrm>
            <a:off x="647700" y="1974850"/>
            <a:ext cx="4794250" cy="3603625"/>
          </a:xfrm>
          <a:prstGeom prst="rect">
            <a:avLst/>
          </a:prstGeom>
        </p:spPr>
      </p:pic>
      <p:sp>
        <p:nvSpPr>
          <p:cNvPr id="2" name="Fußzeilenplatzhalter 1">
            <a:extLst>
              <a:ext uri="{FF2B5EF4-FFF2-40B4-BE49-F238E27FC236}">
                <a16:creationId xmlns:a16="http://schemas.microsoft.com/office/drawing/2014/main" id="{48F910BB-F3F7-4FA3-843A-1DA73432B995}"/>
              </a:ext>
            </a:extLst>
          </p:cNvPr>
          <p:cNvSpPr>
            <a:spLocks noGrp="1"/>
          </p:cNvSpPr>
          <p:nvPr>
            <p:ph type="ftr" sz="quarter" idx="11"/>
          </p:nvPr>
        </p:nvSpPr>
        <p:spPr/>
        <p:txBody>
          <a:bodyPr/>
          <a:lstStyle/>
          <a:p>
            <a:r>
              <a:rPr lang="de-DE"/>
              <a:t>Bürgerdialog Verkehrslösung Mahlsdorf  29. Mai 2026</a:t>
            </a:r>
          </a:p>
        </p:txBody>
      </p:sp>
    </p:spTree>
    <p:extLst>
      <p:ext uri="{BB962C8B-B14F-4D97-AF65-F5344CB8AC3E}">
        <p14:creationId xmlns:p14="http://schemas.microsoft.com/office/powerpoint/2010/main" val="3425788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p:txBody>
          <a:bodyPr/>
          <a:lstStyle/>
          <a:p>
            <a:r>
              <a:rPr lang="de-DE" dirty="0"/>
              <a:t>Planungsstand Straße „An der Schule“ - Schulwegsicherheit</a:t>
            </a:r>
          </a:p>
        </p:txBody>
      </p:sp>
      <p:sp>
        <p:nvSpPr>
          <p:cNvPr id="3" name="Inhaltsplatzhalter 2">
            <a:extLst>
              <a:ext uri="{FF2B5EF4-FFF2-40B4-BE49-F238E27FC236}">
                <a16:creationId xmlns:a16="http://schemas.microsoft.com/office/drawing/2014/main" id="{F9A8BA80-B284-4A33-9637-408B41F5FCF6}"/>
              </a:ext>
            </a:extLst>
          </p:cNvPr>
          <p:cNvSpPr>
            <a:spLocks noGrp="1"/>
          </p:cNvSpPr>
          <p:nvPr>
            <p:ph idx="1"/>
          </p:nvPr>
        </p:nvSpPr>
        <p:spPr>
          <a:xfrm>
            <a:off x="7407663" y="1484312"/>
            <a:ext cx="4542599" cy="3889375"/>
          </a:xfrm>
        </p:spPr>
        <p:txBody>
          <a:bodyPr/>
          <a:lstStyle/>
          <a:p>
            <a:r>
              <a:rPr lang="de-DE" sz="1800" dirty="0"/>
              <a:t>Geschwindigkeitsbegrenzung auf 30 km/h</a:t>
            </a:r>
          </a:p>
          <a:p>
            <a:r>
              <a:rPr lang="de-DE" sz="1800" dirty="0"/>
              <a:t>eigenständige Fuß- und Radverkehrsanlagen</a:t>
            </a:r>
          </a:p>
          <a:p>
            <a:r>
              <a:rPr lang="de-DE" sz="1800" dirty="0"/>
              <a:t>Querungshilfe in Verlängerung der </a:t>
            </a:r>
            <a:r>
              <a:rPr lang="de-DE" sz="1800" dirty="0" err="1"/>
              <a:t>Gründurchwegung</a:t>
            </a:r>
            <a:r>
              <a:rPr lang="de-DE" sz="1800" dirty="0"/>
              <a:t>, die die Straßenbahn-Haltestelle Wilhelmsmühlenweg als geschützter sowie beleuchteter Weg direkt mit der ISS Mahlsdorf verbindet</a:t>
            </a:r>
          </a:p>
          <a:p>
            <a:r>
              <a:rPr lang="de-DE" sz="1800" dirty="0"/>
              <a:t>Fußgänger-LSA, die auf Anforderung funktioniert (ähnlich wie bei der </a:t>
            </a:r>
            <a:r>
              <a:rPr lang="de-DE" sz="1800" dirty="0" err="1"/>
              <a:t>Kiekemal</a:t>
            </a:r>
            <a:r>
              <a:rPr lang="de-DE" sz="1800" dirty="0"/>
              <a:t>-Grundschule)</a:t>
            </a:r>
          </a:p>
          <a:p>
            <a:endParaRPr lang="de-DE" sz="1800" dirty="0"/>
          </a:p>
          <a:p>
            <a:pPr marL="0" indent="0">
              <a:buNone/>
            </a:pPr>
            <a:r>
              <a:rPr lang="de-DE" sz="1800" dirty="0"/>
              <a:t> </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a:t>Bürgerdialog Verkehrslösung Mahlsdorf  29. Mai 2026</a:t>
            </a:r>
            <a:endParaRPr lang="de-DE" dirty="0"/>
          </a:p>
        </p:txBody>
      </p:sp>
      <p:grpSp>
        <p:nvGrpSpPr>
          <p:cNvPr id="8" name="Gruppieren 7">
            <a:extLst>
              <a:ext uri="{FF2B5EF4-FFF2-40B4-BE49-F238E27FC236}">
                <a16:creationId xmlns:a16="http://schemas.microsoft.com/office/drawing/2014/main" id="{C286CA3F-718A-4D1B-B142-F4ED7197BE21}"/>
              </a:ext>
            </a:extLst>
          </p:cNvPr>
          <p:cNvGrpSpPr/>
          <p:nvPr/>
        </p:nvGrpSpPr>
        <p:grpSpPr>
          <a:xfrm>
            <a:off x="0" y="1207859"/>
            <a:ext cx="7094483" cy="5171645"/>
            <a:chOff x="0" y="1207859"/>
            <a:chExt cx="7094483" cy="5171645"/>
          </a:xfrm>
        </p:grpSpPr>
        <p:pic>
          <p:nvPicPr>
            <p:cNvPr id="6" name="Grafik 5">
              <a:extLst>
                <a:ext uri="{FF2B5EF4-FFF2-40B4-BE49-F238E27FC236}">
                  <a16:creationId xmlns:a16="http://schemas.microsoft.com/office/drawing/2014/main" id="{46254746-E1DD-4F0E-BD4D-DEE00F1D9EE5}"/>
                </a:ext>
              </a:extLst>
            </p:cNvPr>
            <p:cNvPicPr>
              <a:picLocks noChangeAspect="1"/>
            </p:cNvPicPr>
            <p:nvPr/>
          </p:nvPicPr>
          <p:blipFill rotWithShape="1">
            <a:blip r:embed="rId2"/>
            <a:srcRect l="1945" r="16383"/>
            <a:stretch/>
          </p:blipFill>
          <p:spPr>
            <a:xfrm>
              <a:off x="103515" y="1207859"/>
              <a:ext cx="6990968" cy="5171645"/>
            </a:xfrm>
            <a:prstGeom prst="rect">
              <a:avLst/>
            </a:prstGeom>
          </p:spPr>
        </p:pic>
        <p:sp>
          <p:nvSpPr>
            <p:cNvPr id="7" name="Textfeld 6">
              <a:extLst>
                <a:ext uri="{FF2B5EF4-FFF2-40B4-BE49-F238E27FC236}">
                  <a16:creationId xmlns:a16="http://schemas.microsoft.com/office/drawing/2014/main" id="{162D3E11-0803-47F1-8CAF-F15C230FFF40}"/>
                </a:ext>
              </a:extLst>
            </p:cNvPr>
            <p:cNvSpPr txBox="1"/>
            <p:nvPr/>
          </p:nvSpPr>
          <p:spPr>
            <a:xfrm>
              <a:off x="0" y="6020864"/>
              <a:ext cx="510802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prstClr val="black"/>
                  </a:solidFill>
                  <a:latin typeface="Calibri" panose="020F0502020204030204"/>
                </a:rPr>
                <a:t>U5 Blatt 2 der Planfeststellungsunterlage -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Lageplan Blatt 2</a:t>
              </a:r>
            </a:p>
          </p:txBody>
        </p:sp>
      </p:grpSp>
      <p:sp>
        <p:nvSpPr>
          <p:cNvPr id="5" name="Ellipse 4">
            <a:extLst>
              <a:ext uri="{FF2B5EF4-FFF2-40B4-BE49-F238E27FC236}">
                <a16:creationId xmlns:a16="http://schemas.microsoft.com/office/drawing/2014/main" id="{706D8AF2-C4D4-40D5-BDD8-42FE0D2B11C0}"/>
              </a:ext>
            </a:extLst>
          </p:cNvPr>
          <p:cNvSpPr/>
          <p:nvPr/>
        </p:nvSpPr>
        <p:spPr>
          <a:xfrm rot="16200000">
            <a:off x="724373" y="4023057"/>
            <a:ext cx="3129746" cy="865868"/>
          </a:xfrm>
          <a:prstGeom prst="ellipse">
            <a:avLst/>
          </a:prstGeom>
          <a:noFill/>
          <a:ln w="381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9" name="Textfeld 8">
            <a:extLst>
              <a:ext uri="{FF2B5EF4-FFF2-40B4-BE49-F238E27FC236}">
                <a16:creationId xmlns:a16="http://schemas.microsoft.com/office/drawing/2014/main" id="{F72D93D9-D774-424B-AC38-94FA60EC4D22}"/>
              </a:ext>
            </a:extLst>
          </p:cNvPr>
          <p:cNvSpPr txBox="1"/>
          <p:nvPr/>
        </p:nvSpPr>
        <p:spPr>
          <a:xfrm>
            <a:off x="724746" y="1424693"/>
            <a:ext cx="2874253"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prstClr val="black"/>
                </a:solidFill>
                <a:latin typeface="Calibri" panose="020F0502020204030204"/>
              </a:rPr>
              <a:t>Integrierte Sekundarschule Mahlsdorf</a:t>
            </a:r>
            <a:endParaRPr kumimoji="0" lang="de-DE"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93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p:txBody>
          <a:bodyPr/>
          <a:lstStyle/>
          <a:p>
            <a:r>
              <a:rPr lang="de-DE" dirty="0"/>
              <a:t>Neue LSA Planungen im Rahmen der Verkehrslösung Mahlsdorf</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black"/>
                </a:solidFill>
                <a:effectLst/>
                <a:uLnTx/>
                <a:uFillTx/>
                <a:latin typeface="Berlin Type"/>
                <a:ea typeface="+mn-ea"/>
                <a:cs typeface="+mn-cs"/>
              </a:rPr>
              <a:t>Bürgerdialog Verkehrslösung Mahlsdorf  Mai 2026</a:t>
            </a:r>
            <a:endParaRPr kumimoji="0" lang="de-DE" sz="900" b="0" i="0" u="none" strike="noStrike" kern="1200" cap="none" spc="0" normalizeH="0" baseline="0" noProof="0" dirty="0">
              <a:ln>
                <a:noFill/>
              </a:ln>
              <a:solidFill>
                <a:prstClr val="black"/>
              </a:solidFill>
              <a:effectLst/>
              <a:uLnTx/>
              <a:uFillTx/>
              <a:latin typeface="Berlin Type"/>
              <a:ea typeface="+mn-ea"/>
              <a:cs typeface="+mn-cs"/>
            </a:endParaRPr>
          </a:p>
        </p:txBody>
      </p:sp>
      <p:sp>
        <p:nvSpPr>
          <p:cNvPr id="6" name="Textfeld 5">
            <a:extLst>
              <a:ext uri="{FF2B5EF4-FFF2-40B4-BE49-F238E27FC236}">
                <a16:creationId xmlns:a16="http://schemas.microsoft.com/office/drawing/2014/main" id="{FA61B0FB-F52B-414C-ADE5-AB0559162F02}"/>
              </a:ext>
            </a:extLst>
          </p:cNvPr>
          <p:cNvSpPr txBox="1"/>
          <p:nvPr/>
        </p:nvSpPr>
        <p:spPr>
          <a:xfrm>
            <a:off x="8513064" y="1747859"/>
            <a:ext cx="2681062" cy="1477328"/>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prstClr val="black"/>
                </a:solidFill>
                <a:effectLst/>
                <a:uLnTx/>
                <a:uFillTx/>
                <a:latin typeface="Berlin Type"/>
                <a:ea typeface="+mn-ea"/>
                <a:cs typeface="+mn-cs"/>
              </a:rPr>
              <a:t>Alle LSA erhalten verkehrsabhängige Steuerungen </a:t>
            </a:r>
            <a:br>
              <a:rPr kumimoji="0" lang="de-DE" sz="1800" b="0" i="0" u="none" strike="noStrike" kern="1200" cap="none" spc="0" normalizeH="0" baseline="0" noProof="0">
                <a:ln>
                  <a:noFill/>
                </a:ln>
                <a:solidFill>
                  <a:prstClr val="black"/>
                </a:solidFill>
                <a:effectLst/>
                <a:uLnTx/>
                <a:uFillTx/>
                <a:latin typeface="Berlin Type"/>
                <a:ea typeface="+mn-ea"/>
                <a:cs typeface="+mn-cs"/>
              </a:rPr>
            </a:br>
            <a:r>
              <a:rPr kumimoji="0" lang="de-DE" sz="1800" b="0" i="0" u="none" strike="noStrike" kern="1200" cap="none" spc="0" normalizeH="0" baseline="0" noProof="0">
                <a:ln>
                  <a:noFill/>
                </a:ln>
                <a:solidFill>
                  <a:prstClr val="black"/>
                </a:solidFill>
                <a:effectLst/>
                <a:uLnTx/>
                <a:uFillTx/>
                <a:latin typeface="Berlin Type"/>
                <a:ea typeface="+mn-ea"/>
                <a:cs typeface="+mn-cs"/>
              </a:rPr>
              <a:t>(bedarfsgerechte Ampelschaltungen).</a:t>
            </a:r>
            <a:endParaRPr kumimoji="0" lang="de-DE" sz="1800" b="0" i="0" u="none" strike="noStrike" kern="1200" cap="none" spc="0" normalizeH="0" baseline="0" noProof="0" dirty="0">
              <a:ln>
                <a:noFill/>
              </a:ln>
              <a:solidFill>
                <a:prstClr val="black"/>
              </a:solidFill>
              <a:effectLst/>
              <a:uLnTx/>
              <a:uFillTx/>
              <a:latin typeface="Berlin Type"/>
              <a:ea typeface="+mn-ea"/>
              <a:cs typeface="+mn-cs"/>
            </a:endParaRPr>
          </a:p>
        </p:txBody>
      </p:sp>
      <p:pic>
        <p:nvPicPr>
          <p:cNvPr id="18" name="Inhaltsplatzhalter 17">
            <a:extLst>
              <a:ext uri="{FF2B5EF4-FFF2-40B4-BE49-F238E27FC236}">
                <a16:creationId xmlns:a16="http://schemas.microsoft.com/office/drawing/2014/main" id="{393547F8-DE04-4682-B69A-ABCF73705F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8950" y="1383957"/>
            <a:ext cx="5373174" cy="4529482"/>
          </a:xfrm>
        </p:spPr>
      </p:pic>
    </p:spTree>
    <p:extLst>
      <p:ext uri="{BB962C8B-B14F-4D97-AF65-F5344CB8AC3E}">
        <p14:creationId xmlns:p14="http://schemas.microsoft.com/office/powerpoint/2010/main" val="2860930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C943E61-D6D7-4CF2-92BF-D3634291238D}"/>
              </a:ext>
            </a:extLst>
          </p:cNvPr>
          <p:cNvPicPr>
            <a:picLocks noChangeAspect="1"/>
          </p:cNvPicPr>
          <p:nvPr/>
        </p:nvPicPr>
        <p:blipFill>
          <a:blip r:embed="rId2"/>
          <a:stretch>
            <a:fillRect/>
          </a:stretch>
        </p:blipFill>
        <p:spPr>
          <a:xfrm>
            <a:off x="3774141" y="4139260"/>
            <a:ext cx="4087905" cy="1937745"/>
          </a:xfrm>
          <a:prstGeom prst="rect">
            <a:avLst/>
          </a:prstGeom>
        </p:spPr>
      </p:pic>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a:xfrm>
            <a:off x="647699" y="667858"/>
            <a:ext cx="10895013" cy="1205765"/>
          </a:xfrm>
        </p:spPr>
        <p:txBody>
          <a:bodyPr/>
          <a:lstStyle/>
          <a:p>
            <a:pPr algn="ctr"/>
            <a:r>
              <a:rPr lang="de-DE" dirty="0"/>
              <a:t>LSA Planungen im Rahmen der Verkehrslösung Mahlsdorf</a:t>
            </a:r>
            <a:br>
              <a:rPr lang="de-DE" dirty="0"/>
            </a:br>
            <a:r>
              <a:rPr lang="de-DE" dirty="0"/>
              <a:t> </a:t>
            </a:r>
            <a:r>
              <a:rPr lang="de-DE" sz="1800" dirty="0"/>
              <a:t>LSA 22184 - Hönower Straße / </a:t>
            </a:r>
            <a:r>
              <a:rPr lang="de-DE" sz="1800" dirty="0" err="1"/>
              <a:t>Treskowstraße</a:t>
            </a:r>
            <a:r>
              <a:rPr lang="de-DE" sz="1800" dirty="0"/>
              <a:t> / Fritz-Reuter-Straße / S-Bahnhof Mahlsdorf</a:t>
            </a:r>
            <a:br>
              <a:rPr lang="de-DE" sz="1800" dirty="0"/>
            </a:br>
            <a:endParaRPr lang="de-DE" dirty="0"/>
          </a:p>
        </p:txBody>
      </p:sp>
      <p:sp>
        <p:nvSpPr>
          <p:cNvPr id="3" name="Inhaltsplatzhalter 2">
            <a:extLst>
              <a:ext uri="{FF2B5EF4-FFF2-40B4-BE49-F238E27FC236}">
                <a16:creationId xmlns:a16="http://schemas.microsoft.com/office/drawing/2014/main" id="{F9A8BA80-B284-4A33-9637-408B41F5FCF6}"/>
              </a:ext>
            </a:extLst>
          </p:cNvPr>
          <p:cNvSpPr>
            <a:spLocks noGrp="1"/>
          </p:cNvSpPr>
          <p:nvPr>
            <p:ph idx="1"/>
          </p:nvPr>
        </p:nvSpPr>
        <p:spPr>
          <a:xfrm>
            <a:off x="647698" y="1833339"/>
            <a:ext cx="10895013" cy="3890683"/>
          </a:xfrm>
        </p:spPr>
        <p:txBody>
          <a:bodyPr/>
          <a:lstStyle/>
          <a:p>
            <a:r>
              <a:rPr lang="de-DE" sz="1400" dirty="0"/>
              <a:t>Notwendigkeit der Lichtsignalanlage 22184 mit drei Teilknoten:</a:t>
            </a:r>
          </a:p>
          <a:p>
            <a:r>
              <a:rPr lang="de-DE" sz="1400" b="1" dirty="0"/>
              <a:t>S-Bahnhof Mahlsdorf</a:t>
            </a:r>
            <a:r>
              <a:rPr lang="de-DE" sz="1400" dirty="0"/>
              <a:t> nördlicher Zugang zur Haltestelle: hohe Umsteigefrequenz S-Bahn / Straßenbahn erwartet, sichere Querung der Hönower Straße ( &gt; Ersatz der im Bestand vorhandenen LSA)</a:t>
            </a:r>
          </a:p>
          <a:p>
            <a:r>
              <a:rPr lang="de-DE" sz="1400" b="1" dirty="0"/>
              <a:t>Hönower Straße / </a:t>
            </a:r>
            <a:r>
              <a:rPr lang="de-DE" sz="1400" b="1" dirty="0" err="1"/>
              <a:t>Treskowstraße</a:t>
            </a:r>
            <a:r>
              <a:rPr lang="de-DE" sz="1400" dirty="0"/>
              <a:t>: Sichere Querung für den Fußverkehr am südlichen Ende der Haltestelle (Erreichbarkeit REWE) – Straßenbahn und Kfz-Verkehr haben zum Teil in unterschiedliche Fahrtrichtungen – </a:t>
            </a:r>
            <a:r>
              <a:rPr lang="de-DE" sz="1400" b="1" dirty="0"/>
              <a:t>unübersichtliche Situation</a:t>
            </a:r>
          </a:p>
          <a:p>
            <a:r>
              <a:rPr lang="de-DE" sz="1400" b="1" dirty="0"/>
              <a:t>Hönower Straße / Fritz-Reuter-Straße</a:t>
            </a:r>
            <a:r>
              <a:rPr lang="de-DE" sz="1400" dirty="0"/>
              <a:t>: </a:t>
            </a:r>
            <a:br>
              <a:rPr lang="de-DE" sz="1400" dirty="0"/>
            </a:br>
            <a:r>
              <a:rPr lang="de-DE" sz="1400" dirty="0"/>
              <a:t>„Doppelknoten“ mit Hönower Straße / </a:t>
            </a:r>
            <a:r>
              <a:rPr lang="de-DE" sz="1400" dirty="0" err="1"/>
              <a:t>Treskowstraße</a:t>
            </a:r>
            <a:r>
              <a:rPr lang="de-DE" sz="1400" dirty="0"/>
              <a:t>, </a:t>
            </a:r>
            <a:br>
              <a:rPr lang="de-DE" sz="1400" dirty="0"/>
            </a:br>
            <a:r>
              <a:rPr lang="de-DE" sz="1400" dirty="0"/>
              <a:t>weil der Abstand zwischen beiden Knoten zu kurz für eine Straßenbahnlänge ist. </a:t>
            </a:r>
          </a:p>
          <a:p>
            <a:r>
              <a:rPr lang="de-DE" sz="1400" dirty="0"/>
              <a:t>Der Komplex vom S-Bahnhof bis Fritz-Reuter-Straße wird koordiniert gesteuert.</a:t>
            </a:r>
          </a:p>
          <a:p>
            <a:endParaRPr lang="de-DE" sz="1800" dirty="0"/>
          </a:p>
          <a:p>
            <a:pPr marL="0" indent="0">
              <a:buNone/>
            </a:pPr>
            <a:r>
              <a:rPr lang="de-DE" sz="1800" dirty="0"/>
              <a:t> </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dirty="0"/>
              <a:t>Bürgerdialog Verkehrslösung Mahlsdorf  Mai 2026</a:t>
            </a:r>
          </a:p>
        </p:txBody>
      </p:sp>
      <p:pic>
        <p:nvPicPr>
          <p:cNvPr id="6" name="Grafik 5">
            <a:extLst>
              <a:ext uri="{FF2B5EF4-FFF2-40B4-BE49-F238E27FC236}">
                <a16:creationId xmlns:a16="http://schemas.microsoft.com/office/drawing/2014/main" id="{F5A4BC99-F06C-4827-A47F-E32728B60C6C}"/>
              </a:ext>
            </a:extLst>
          </p:cNvPr>
          <p:cNvPicPr>
            <a:picLocks noChangeAspect="1"/>
          </p:cNvPicPr>
          <p:nvPr/>
        </p:nvPicPr>
        <p:blipFill>
          <a:blip r:embed="rId3"/>
          <a:stretch>
            <a:fillRect/>
          </a:stretch>
        </p:blipFill>
        <p:spPr>
          <a:xfrm>
            <a:off x="788895" y="4531009"/>
            <a:ext cx="2832966" cy="1342637"/>
          </a:xfrm>
          <a:prstGeom prst="rect">
            <a:avLst/>
          </a:prstGeom>
        </p:spPr>
      </p:pic>
      <p:pic>
        <p:nvPicPr>
          <p:cNvPr id="7" name="Grafik 6">
            <a:extLst>
              <a:ext uri="{FF2B5EF4-FFF2-40B4-BE49-F238E27FC236}">
                <a16:creationId xmlns:a16="http://schemas.microsoft.com/office/drawing/2014/main" id="{51EB0826-9010-4581-BB5D-DE1F9B783AAD}"/>
              </a:ext>
            </a:extLst>
          </p:cNvPr>
          <p:cNvPicPr>
            <a:picLocks noChangeAspect="1"/>
          </p:cNvPicPr>
          <p:nvPr/>
        </p:nvPicPr>
        <p:blipFill>
          <a:blip r:embed="rId4"/>
          <a:stretch>
            <a:fillRect/>
          </a:stretch>
        </p:blipFill>
        <p:spPr>
          <a:xfrm>
            <a:off x="8707048" y="3039072"/>
            <a:ext cx="2696057" cy="1519500"/>
          </a:xfrm>
          <a:prstGeom prst="rect">
            <a:avLst/>
          </a:prstGeom>
        </p:spPr>
      </p:pic>
      <p:pic>
        <p:nvPicPr>
          <p:cNvPr id="10" name="Grafik 9">
            <a:extLst>
              <a:ext uri="{FF2B5EF4-FFF2-40B4-BE49-F238E27FC236}">
                <a16:creationId xmlns:a16="http://schemas.microsoft.com/office/drawing/2014/main" id="{221EBCC7-2F0D-45E5-A803-A6A7E03EA1EE}"/>
              </a:ext>
            </a:extLst>
          </p:cNvPr>
          <p:cNvPicPr>
            <a:picLocks noChangeAspect="1"/>
          </p:cNvPicPr>
          <p:nvPr/>
        </p:nvPicPr>
        <p:blipFill>
          <a:blip r:embed="rId5"/>
          <a:stretch>
            <a:fillRect/>
          </a:stretch>
        </p:blipFill>
        <p:spPr>
          <a:xfrm>
            <a:off x="8691074" y="4693005"/>
            <a:ext cx="2712031" cy="1519500"/>
          </a:xfrm>
          <a:prstGeom prst="rect">
            <a:avLst/>
          </a:prstGeom>
        </p:spPr>
      </p:pic>
      <p:cxnSp>
        <p:nvCxnSpPr>
          <p:cNvPr id="12" name="Gerade Verbindung mit Pfeil 11">
            <a:extLst>
              <a:ext uri="{FF2B5EF4-FFF2-40B4-BE49-F238E27FC236}">
                <a16:creationId xmlns:a16="http://schemas.microsoft.com/office/drawing/2014/main" id="{EB2BF97B-05C2-4A2C-9414-FE6E822DE374}"/>
              </a:ext>
            </a:extLst>
          </p:cNvPr>
          <p:cNvCxnSpPr/>
          <p:nvPr/>
        </p:nvCxnSpPr>
        <p:spPr>
          <a:xfrm>
            <a:off x="8148918" y="2904639"/>
            <a:ext cx="542156" cy="6705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8F1BED34-3087-4A03-B8E8-22CAA0CDB5B0}"/>
              </a:ext>
            </a:extLst>
          </p:cNvPr>
          <p:cNvCxnSpPr>
            <a:cxnSpLocks/>
          </p:cNvCxnSpPr>
          <p:nvPr/>
        </p:nvCxnSpPr>
        <p:spPr>
          <a:xfrm>
            <a:off x="7945745" y="2904639"/>
            <a:ext cx="761302" cy="20797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07848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p:txBody>
          <a:bodyPr/>
          <a:lstStyle/>
          <a:p>
            <a:pPr algn="ctr"/>
            <a:r>
              <a:rPr lang="de-DE" dirty="0"/>
              <a:t>LSA Planungen im Rahmen der Verkehrslösung Mahlsdorf</a:t>
            </a:r>
            <a:br>
              <a:rPr lang="de-DE" dirty="0"/>
            </a:br>
            <a:r>
              <a:rPr lang="de-DE" dirty="0"/>
              <a:t> </a:t>
            </a:r>
            <a:r>
              <a:rPr lang="de-DE" sz="2000" dirty="0"/>
              <a:t>LSA 22185 Hönower Straße / Pestalozzistraße</a:t>
            </a:r>
            <a:endParaRPr lang="de-DE" dirty="0"/>
          </a:p>
        </p:txBody>
      </p:sp>
      <p:sp>
        <p:nvSpPr>
          <p:cNvPr id="3" name="Inhaltsplatzhalter 2">
            <a:extLst>
              <a:ext uri="{FF2B5EF4-FFF2-40B4-BE49-F238E27FC236}">
                <a16:creationId xmlns:a16="http://schemas.microsoft.com/office/drawing/2014/main" id="{F9A8BA80-B284-4A33-9637-408B41F5FCF6}"/>
              </a:ext>
            </a:extLst>
          </p:cNvPr>
          <p:cNvSpPr>
            <a:spLocks noGrp="1"/>
          </p:cNvSpPr>
          <p:nvPr>
            <p:ph idx="1"/>
          </p:nvPr>
        </p:nvSpPr>
        <p:spPr>
          <a:xfrm>
            <a:off x="647698" y="1747859"/>
            <a:ext cx="10895013" cy="3889375"/>
          </a:xfrm>
        </p:spPr>
        <p:txBody>
          <a:bodyPr/>
          <a:lstStyle/>
          <a:p>
            <a:r>
              <a:rPr lang="de-DE" sz="1400" dirty="0"/>
              <a:t>Notwendigkeit der Lichtsignalanlage 22185:</a:t>
            </a:r>
          </a:p>
          <a:p>
            <a:endParaRPr lang="de-DE" sz="1400" dirty="0"/>
          </a:p>
          <a:p>
            <a:r>
              <a:rPr lang="de-DE" sz="1400" dirty="0"/>
              <a:t>LSA aus Gründen der Verkehrssicherheit erforderlich.</a:t>
            </a:r>
          </a:p>
          <a:p>
            <a:r>
              <a:rPr lang="de-DE" sz="1400" dirty="0"/>
              <a:t>Hönower Straße / Pestalozzistraße: abknickende Vorfahrtsstraße mit Ein- und Ausfahrt von Straßenbahn/Bus aus dem Nebenarm Hönower Straße. Ohne LSA keine sichere Verkehrsführung mit Straßenbahnvorrang möglich.</a:t>
            </a:r>
          </a:p>
          <a:p>
            <a:r>
              <a:rPr lang="de-DE" sz="1400" dirty="0"/>
              <a:t>Sichere Führung des Fuß- und Radverkehrs, insbesondere Radverkehr im Zuge der Hönower Straße Richtung Norden.</a:t>
            </a:r>
          </a:p>
          <a:p>
            <a:r>
              <a:rPr lang="de-DE" sz="1400" dirty="0"/>
              <a:t>Grundstellung Dauergrün abknickende Vorfahrt, </a:t>
            </a:r>
            <a:br>
              <a:rPr lang="de-DE" sz="1400" dirty="0"/>
            </a:br>
            <a:r>
              <a:rPr lang="de-DE" sz="1400" dirty="0"/>
              <a:t>übrige Grünphasen nur bei Bedarf </a:t>
            </a:r>
            <a:br>
              <a:rPr lang="de-DE" sz="1400" dirty="0"/>
            </a:br>
            <a:r>
              <a:rPr lang="de-DE" sz="1400" dirty="0"/>
              <a:t>(Anforderungsschaltung)</a:t>
            </a:r>
          </a:p>
          <a:p>
            <a:pPr marL="0" indent="0">
              <a:buNone/>
            </a:pPr>
            <a:r>
              <a:rPr lang="de-DE" sz="1400" dirty="0"/>
              <a:t> </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a:t>Bürgerdialog Verkehrslösung Mahlsdorf  Mai 2026</a:t>
            </a:r>
          </a:p>
        </p:txBody>
      </p:sp>
      <p:pic>
        <p:nvPicPr>
          <p:cNvPr id="6" name="Grafik 5">
            <a:extLst>
              <a:ext uri="{FF2B5EF4-FFF2-40B4-BE49-F238E27FC236}">
                <a16:creationId xmlns:a16="http://schemas.microsoft.com/office/drawing/2014/main" id="{652993A2-E21D-4BEB-B2B3-5CB8D3C02944}"/>
              </a:ext>
            </a:extLst>
          </p:cNvPr>
          <p:cNvPicPr>
            <a:picLocks noChangeAspect="1"/>
          </p:cNvPicPr>
          <p:nvPr/>
        </p:nvPicPr>
        <p:blipFill>
          <a:blip r:embed="rId2"/>
          <a:stretch>
            <a:fillRect/>
          </a:stretch>
        </p:blipFill>
        <p:spPr>
          <a:xfrm>
            <a:off x="4957125" y="3129558"/>
            <a:ext cx="3595203" cy="3072608"/>
          </a:xfrm>
          <a:prstGeom prst="rect">
            <a:avLst/>
          </a:prstGeom>
        </p:spPr>
      </p:pic>
    </p:spTree>
    <p:extLst>
      <p:ext uri="{BB962C8B-B14F-4D97-AF65-F5344CB8AC3E}">
        <p14:creationId xmlns:p14="http://schemas.microsoft.com/office/powerpoint/2010/main" val="3521844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p:txBody>
          <a:bodyPr/>
          <a:lstStyle/>
          <a:p>
            <a:pPr algn="ctr"/>
            <a:r>
              <a:rPr lang="de-DE" dirty="0"/>
              <a:t>LSA Planungen im Rahmen der Verkehrslösung Mahlsdorf</a:t>
            </a:r>
            <a:br>
              <a:rPr lang="de-DE" dirty="0"/>
            </a:br>
            <a:r>
              <a:rPr lang="de-DE" dirty="0"/>
              <a:t> </a:t>
            </a:r>
            <a:r>
              <a:rPr lang="de-DE" sz="2000" dirty="0"/>
              <a:t>LSA 22186 An der Schule (Nr. 46)</a:t>
            </a:r>
            <a:endParaRPr lang="de-DE" dirty="0"/>
          </a:p>
        </p:txBody>
      </p:sp>
      <p:sp>
        <p:nvSpPr>
          <p:cNvPr id="3" name="Inhaltsplatzhalter 2">
            <a:extLst>
              <a:ext uri="{FF2B5EF4-FFF2-40B4-BE49-F238E27FC236}">
                <a16:creationId xmlns:a16="http://schemas.microsoft.com/office/drawing/2014/main" id="{F9A8BA80-B284-4A33-9637-408B41F5FCF6}"/>
              </a:ext>
            </a:extLst>
          </p:cNvPr>
          <p:cNvSpPr>
            <a:spLocks noGrp="1"/>
          </p:cNvSpPr>
          <p:nvPr>
            <p:ph idx="1"/>
          </p:nvPr>
        </p:nvSpPr>
        <p:spPr>
          <a:xfrm>
            <a:off x="647698" y="1747859"/>
            <a:ext cx="10895013" cy="3889375"/>
          </a:xfrm>
        </p:spPr>
        <p:txBody>
          <a:bodyPr/>
          <a:lstStyle/>
          <a:p>
            <a:r>
              <a:rPr lang="de-DE" sz="1400" dirty="0"/>
              <a:t>Notwendigkeit der Lichtsignalanlage 22186:</a:t>
            </a:r>
          </a:p>
          <a:p>
            <a:endParaRPr lang="de-DE" sz="1400" dirty="0"/>
          </a:p>
          <a:p>
            <a:r>
              <a:rPr lang="de-DE" sz="1400" dirty="0"/>
              <a:t>LSA dient der Schulwegsicherung</a:t>
            </a:r>
          </a:p>
          <a:p>
            <a:r>
              <a:rPr lang="de-DE" sz="1400" dirty="0"/>
              <a:t>Grundstellung Dauergrün, Fußgänger fordern Grünphase an</a:t>
            </a:r>
          </a:p>
          <a:p>
            <a:endParaRPr lang="de-DE" sz="1800" dirty="0"/>
          </a:p>
          <a:p>
            <a:endParaRPr lang="de-DE" sz="1800" dirty="0"/>
          </a:p>
          <a:p>
            <a:pPr marL="0" indent="0">
              <a:buNone/>
            </a:pPr>
            <a:r>
              <a:rPr lang="de-DE" sz="1800" dirty="0"/>
              <a:t> </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a:t>Bürgerdialog Verkehrslösung Mahlsdorf  Mai 2026</a:t>
            </a:r>
          </a:p>
        </p:txBody>
      </p:sp>
      <p:pic>
        <p:nvPicPr>
          <p:cNvPr id="6" name="Grafik 5">
            <a:extLst>
              <a:ext uri="{FF2B5EF4-FFF2-40B4-BE49-F238E27FC236}">
                <a16:creationId xmlns:a16="http://schemas.microsoft.com/office/drawing/2014/main" id="{51985A8D-C89D-4F7A-9931-06464DDA68DA}"/>
              </a:ext>
            </a:extLst>
          </p:cNvPr>
          <p:cNvPicPr>
            <a:picLocks noChangeAspect="1"/>
          </p:cNvPicPr>
          <p:nvPr/>
        </p:nvPicPr>
        <p:blipFill>
          <a:blip r:embed="rId2"/>
          <a:stretch>
            <a:fillRect/>
          </a:stretch>
        </p:blipFill>
        <p:spPr>
          <a:xfrm>
            <a:off x="3693458" y="2968202"/>
            <a:ext cx="4417358" cy="2494154"/>
          </a:xfrm>
          <a:prstGeom prst="rect">
            <a:avLst/>
          </a:prstGeom>
        </p:spPr>
      </p:pic>
    </p:spTree>
    <p:extLst>
      <p:ext uri="{BB962C8B-B14F-4D97-AF65-F5344CB8AC3E}">
        <p14:creationId xmlns:p14="http://schemas.microsoft.com/office/powerpoint/2010/main" val="2600229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p:txBody>
          <a:bodyPr/>
          <a:lstStyle/>
          <a:p>
            <a:pPr algn="ctr"/>
            <a:r>
              <a:rPr lang="de-DE" dirty="0"/>
              <a:t>LSA Planungen im Rahmen der Verkehrslösung Mahlsdorf</a:t>
            </a:r>
            <a:br>
              <a:rPr lang="de-DE" dirty="0"/>
            </a:br>
            <a:r>
              <a:rPr lang="de-DE" dirty="0"/>
              <a:t> </a:t>
            </a:r>
            <a:r>
              <a:rPr lang="de-DE" sz="2000" dirty="0"/>
              <a:t>LSA 22097 Alt-Mahlsdorf / An der Schule</a:t>
            </a:r>
            <a:endParaRPr lang="de-DE" dirty="0"/>
          </a:p>
        </p:txBody>
      </p:sp>
      <p:sp>
        <p:nvSpPr>
          <p:cNvPr id="3" name="Inhaltsplatzhalter 2">
            <a:extLst>
              <a:ext uri="{FF2B5EF4-FFF2-40B4-BE49-F238E27FC236}">
                <a16:creationId xmlns:a16="http://schemas.microsoft.com/office/drawing/2014/main" id="{F9A8BA80-B284-4A33-9637-408B41F5FCF6}"/>
              </a:ext>
            </a:extLst>
          </p:cNvPr>
          <p:cNvSpPr>
            <a:spLocks noGrp="1"/>
          </p:cNvSpPr>
          <p:nvPr>
            <p:ph idx="1"/>
          </p:nvPr>
        </p:nvSpPr>
        <p:spPr>
          <a:xfrm>
            <a:off x="647698" y="1747859"/>
            <a:ext cx="10895013" cy="3889375"/>
          </a:xfrm>
        </p:spPr>
        <p:txBody>
          <a:bodyPr/>
          <a:lstStyle/>
          <a:p>
            <a:r>
              <a:rPr lang="de-DE" sz="1800" dirty="0"/>
              <a:t>vorhandene LSA-geregelte Einmündung wird zu einer leistungsfähigen Kreuzung erweitert.</a:t>
            </a:r>
          </a:p>
          <a:p>
            <a:r>
              <a:rPr lang="de-DE" sz="1800" dirty="0"/>
              <a:t>ersetzt die nicht leistungsfähige LSA Alt-Mahlsdorf / Hönower Straße / Hultschiner Damm als Kreuzung des Kfz-Verkehrs in Nord-Süd-Richtung mit der B1/5</a:t>
            </a:r>
          </a:p>
          <a:p>
            <a:endParaRPr lang="de-DE" sz="1800" dirty="0"/>
          </a:p>
          <a:p>
            <a:pPr marL="0" indent="0">
              <a:buNone/>
            </a:pPr>
            <a:r>
              <a:rPr lang="de-DE" sz="1800" dirty="0"/>
              <a:t> </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a:t>Bürgerdialog Verkehrslösung Mahlsdorf  Mai 2026</a:t>
            </a:r>
          </a:p>
        </p:txBody>
      </p:sp>
      <p:pic>
        <p:nvPicPr>
          <p:cNvPr id="7" name="Grafik 6">
            <a:extLst>
              <a:ext uri="{FF2B5EF4-FFF2-40B4-BE49-F238E27FC236}">
                <a16:creationId xmlns:a16="http://schemas.microsoft.com/office/drawing/2014/main" id="{0394973C-FE0F-40F0-92A5-E3AD5438C275}"/>
              </a:ext>
            </a:extLst>
          </p:cNvPr>
          <p:cNvPicPr>
            <a:picLocks noChangeAspect="1"/>
          </p:cNvPicPr>
          <p:nvPr/>
        </p:nvPicPr>
        <p:blipFill>
          <a:blip r:embed="rId2"/>
          <a:stretch>
            <a:fillRect/>
          </a:stretch>
        </p:blipFill>
        <p:spPr>
          <a:xfrm>
            <a:off x="3789607" y="2894329"/>
            <a:ext cx="4611194" cy="3822905"/>
          </a:xfrm>
          <a:prstGeom prst="rect">
            <a:avLst/>
          </a:prstGeom>
        </p:spPr>
      </p:pic>
    </p:spTree>
    <p:extLst>
      <p:ext uri="{BB962C8B-B14F-4D97-AF65-F5344CB8AC3E}">
        <p14:creationId xmlns:p14="http://schemas.microsoft.com/office/powerpoint/2010/main" val="390611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4878DD7-C0D7-4029-BAF6-65FDB0C4E35B}"/>
              </a:ext>
            </a:extLst>
          </p:cNvPr>
          <p:cNvPicPr>
            <a:picLocks noChangeAspect="1"/>
          </p:cNvPicPr>
          <p:nvPr/>
        </p:nvPicPr>
        <p:blipFill>
          <a:blip r:embed="rId2"/>
          <a:stretch>
            <a:fillRect/>
          </a:stretch>
        </p:blipFill>
        <p:spPr>
          <a:xfrm>
            <a:off x="5031338" y="2827859"/>
            <a:ext cx="4988524" cy="3666181"/>
          </a:xfrm>
          <a:prstGeom prst="rect">
            <a:avLst/>
          </a:prstGeom>
        </p:spPr>
      </p:pic>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p:txBody>
          <a:bodyPr/>
          <a:lstStyle/>
          <a:p>
            <a:pPr algn="ctr"/>
            <a:r>
              <a:rPr lang="de-DE" dirty="0"/>
              <a:t>LSA Planungen im Rahmen der Verkehrslösung Mahlsdorf</a:t>
            </a:r>
            <a:br>
              <a:rPr lang="de-DE" dirty="0"/>
            </a:br>
            <a:r>
              <a:rPr lang="de-DE" dirty="0"/>
              <a:t> </a:t>
            </a:r>
            <a:r>
              <a:rPr lang="de-DE" sz="2000" dirty="0"/>
              <a:t>LSA 22197 An der Schule / Hultschiner Damm</a:t>
            </a:r>
            <a:endParaRPr lang="de-DE" dirty="0"/>
          </a:p>
        </p:txBody>
      </p:sp>
      <p:sp>
        <p:nvSpPr>
          <p:cNvPr id="3" name="Inhaltsplatzhalter 2">
            <a:extLst>
              <a:ext uri="{FF2B5EF4-FFF2-40B4-BE49-F238E27FC236}">
                <a16:creationId xmlns:a16="http://schemas.microsoft.com/office/drawing/2014/main" id="{F9A8BA80-B284-4A33-9637-408B41F5FCF6}"/>
              </a:ext>
            </a:extLst>
          </p:cNvPr>
          <p:cNvSpPr>
            <a:spLocks noGrp="1"/>
          </p:cNvSpPr>
          <p:nvPr>
            <p:ph idx="1"/>
          </p:nvPr>
        </p:nvSpPr>
        <p:spPr>
          <a:xfrm>
            <a:off x="647698" y="1747859"/>
            <a:ext cx="10895013" cy="3889375"/>
          </a:xfrm>
        </p:spPr>
        <p:txBody>
          <a:bodyPr/>
          <a:lstStyle/>
          <a:p>
            <a:r>
              <a:rPr lang="de-DE" sz="1400" dirty="0"/>
              <a:t>Notwendigkeit der Lichtsignalanlage 22197:</a:t>
            </a:r>
          </a:p>
          <a:p>
            <a:endParaRPr lang="de-DE" sz="1400" dirty="0"/>
          </a:p>
          <a:p>
            <a:r>
              <a:rPr lang="de-DE" sz="1400" dirty="0"/>
              <a:t>LSA aus Gründen der Verkehrssicherheit erforderlich.</a:t>
            </a:r>
          </a:p>
          <a:p>
            <a:r>
              <a:rPr lang="de-DE" sz="1400" dirty="0"/>
              <a:t>Sichere Führung des Fuß- und Radverkehrs über die </a:t>
            </a:r>
            <a:r>
              <a:rPr lang="de-DE" sz="1400" dirty="0" err="1"/>
              <a:t>mehrstreifigen</a:t>
            </a:r>
            <a:r>
              <a:rPr lang="de-DE" sz="1400" dirty="0"/>
              <a:t> Zu- bzw. Abfahrten am Knotenpunkt, vor allem Radverkehr im Zuge des Hultschiner Dammes Richtung Norden. </a:t>
            </a:r>
          </a:p>
          <a:p>
            <a:r>
              <a:rPr lang="de-DE" sz="1400" dirty="0"/>
              <a:t>Sichere Erreichbarkeit der Straßenbahn-Haltestelle Gutspark Mahlsdorf.</a:t>
            </a:r>
          </a:p>
          <a:p>
            <a:r>
              <a:rPr lang="de-DE" sz="1400" dirty="0"/>
              <a:t>Sicherung der Verkehre im Zuge des Hultschiner Damms mit Querung der Straßenbahngleise</a:t>
            </a:r>
          </a:p>
          <a:p>
            <a:r>
              <a:rPr lang="de-DE" sz="1400" dirty="0"/>
              <a:t>Grundstellung Dauergrün Hultschiner Damm Süd &lt; &gt; An der Schule</a:t>
            </a:r>
            <a:br>
              <a:rPr lang="de-DE" sz="1400" dirty="0"/>
            </a:br>
            <a:r>
              <a:rPr lang="de-DE" sz="1400" dirty="0"/>
              <a:t>übrige Grünphasen nur bei Bedarf (Anforderungsschaltung)</a:t>
            </a:r>
          </a:p>
          <a:p>
            <a:pPr marL="0" indent="0">
              <a:buNone/>
            </a:pPr>
            <a:r>
              <a:rPr lang="de-DE" sz="1800" dirty="0"/>
              <a:t> </a:t>
            </a:r>
          </a:p>
          <a:p>
            <a:endParaRPr lang="de-DE" sz="1800" dirty="0"/>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a:t>Bürgerdialog Verkehrslösung Mahlsdorf  Mai 2026</a:t>
            </a:r>
          </a:p>
        </p:txBody>
      </p:sp>
    </p:spTree>
    <p:extLst>
      <p:ext uri="{BB962C8B-B14F-4D97-AF65-F5344CB8AC3E}">
        <p14:creationId xmlns:p14="http://schemas.microsoft.com/office/powerpoint/2010/main" val="2154284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p:txBody>
          <a:bodyPr/>
          <a:lstStyle/>
          <a:p>
            <a:pPr algn="ctr"/>
            <a:r>
              <a:rPr lang="de-DE" dirty="0"/>
              <a:t>LSA Planungen im Rahmen der Verkehrslösung Mahlsdorf</a:t>
            </a:r>
            <a:br>
              <a:rPr lang="de-DE" dirty="0"/>
            </a:br>
            <a:r>
              <a:rPr lang="de-DE" dirty="0"/>
              <a:t> </a:t>
            </a:r>
            <a:r>
              <a:rPr lang="de-DE" sz="2000" dirty="0"/>
              <a:t>LSA 22198 Hultschiner Damm / Elsenstraße</a:t>
            </a:r>
            <a:endParaRPr lang="de-DE" dirty="0"/>
          </a:p>
        </p:txBody>
      </p:sp>
      <p:sp>
        <p:nvSpPr>
          <p:cNvPr id="3" name="Inhaltsplatzhalter 2">
            <a:extLst>
              <a:ext uri="{FF2B5EF4-FFF2-40B4-BE49-F238E27FC236}">
                <a16:creationId xmlns:a16="http://schemas.microsoft.com/office/drawing/2014/main" id="{F9A8BA80-B284-4A33-9637-408B41F5FCF6}"/>
              </a:ext>
            </a:extLst>
          </p:cNvPr>
          <p:cNvSpPr>
            <a:spLocks noGrp="1"/>
          </p:cNvSpPr>
          <p:nvPr>
            <p:ph idx="1"/>
          </p:nvPr>
        </p:nvSpPr>
        <p:spPr>
          <a:xfrm>
            <a:off x="647698" y="1747859"/>
            <a:ext cx="10895013" cy="3889375"/>
          </a:xfrm>
        </p:spPr>
        <p:txBody>
          <a:bodyPr/>
          <a:lstStyle/>
          <a:p>
            <a:r>
              <a:rPr lang="de-DE" sz="1400" dirty="0"/>
              <a:t>Notwendigkeit der Lichtsignalanlage 22198:</a:t>
            </a:r>
          </a:p>
          <a:p>
            <a:endParaRPr lang="de-DE" sz="1400" dirty="0"/>
          </a:p>
          <a:p>
            <a:r>
              <a:rPr lang="de-DE" sz="1400" dirty="0"/>
              <a:t>Hultschiner D. / Elsenstr.: sichere Überquerung der Straßenbahntrasse in Seitenlage für Abbieger in/aus Elsenstraße</a:t>
            </a:r>
          </a:p>
          <a:p>
            <a:r>
              <a:rPr lang="de-DE" sz="1400" b="1" dirty="0"/>
              <a:t>Schulwegsicherung</a:t>
            </a:r>
            <a:r>
              <a:rPr lang="de-DE" sz="1400" dirty="0"/>
              <a:t> (Grundschule in der Elsenstraße).</a:t>
            </a:r>
          </a:p>
          <a:p>
            <a:r>
              <a:rPr lang="de-DE" sz="1400" dirty="0"/>
              <a:t>Sichere Führung des Fuß- und Radverkehrs, insbesondere Radverkehr über Gleistrasse und Fahrbahn Hultschiner Damm.</a:t>
            </a:r>
          </a:p>
          <a:p>
            <a:r>
              <a:rPr lang="de-DE" sz="1400" dirty="0"/>
              <a:t>Das Ziel einer ÖPNV-Beschleunigung für Straßenbahn und Bus (Linie 398 in/aus Elsenstraße) ist nur mit einer LSA umsetzbar.</a:t>
            </a:r>
          </a:p>
          <a:p>
            <a:r>
              <a:rPr lang="de-DE" sz="1400" dirty="0"/>
              <a:t>Grundstellung Dauergrün Hultschiner Damm, Elsenstraße nur bei Bedarf (Anforderungsschaltung)</a:t>
            </a:r>
          </a:p>
          <a:p>
            <a:endParaRPr lang="de-DE" sz="1800" dirty="0"/>
          </a:p>
          <a:p>
            <a:pPr marL="0" indent="0">
              <a:buNone/>
            </a:pPr>
            <a:r>
              <a:rPr lang="de-DE" sz="1800" dirty="0"/>
              <a:t> </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a:t>Bürgerdialog Verkehrslösung Mahlsdorf  Mai 2026</a:t>
            </a:r>
          </a:p>
        </p:txBody>
      </p:sp>
      <p:pic>
        <p:nvPicPr>
          <p:cNvPr id="8" name="Grafik 7">
            <a:extLst>
              <a:ext uri="{FF2B5EF4-FFF2-40B4-BE49-F238E27FC236}">
                <a16:creationId xmlns:a16="http://schemas.microsoft.com/office/drawing/2014/main" id="{59D0B0FD-CC23-4FEB-AAB4-19035B6B0630}"/>
              </a:ext>
            </a:extLst>
          </p:cNvPr>
          <p:cNvPicPr>
            <a:picLocks noChangeAspect="1"/>
          </p:cNvPicPr>
          <p:nvPr/>
        </p:nvPicPr>
        <p:blipFill>
          <a:blip r:embed="rId2"/>
          <a:stretch>
            <a:fillRect/>
          </a:stretch>
        </p:blipFill>
        <p:spPr>
          <a:xfrm>
            <a:off x="4625788" y="3328896"/>
            <a:ext cx="4482331" cy="3388338"/>
          </a:xfrm>
          <a:prstGeom prst="rect">
            <a:avLst/>
          </a:prstGeom>
        </p:spPr>
      </p:pic>
    </p:spTree>
    <p:extLst>
      <p:ext uri="{BB962C8B-B14F-4D97-AF65-F5344CB8AC3E}">
        <p14:creationId xmlns:p14="http://schemas.microsoft.com/office/powerpoint/2010/main" val="381960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p:txBody>
          <a:bodyPr/>
          <a:lstStyle/>
          <a:p>
            <a:r>
              <a:rPr lang="de-DE" dirty="0"/>
              <a:t>Fahrradparkhaus S-Bahnhof Mahlsdorf</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a:t>Bürgerdialog Verkehrslösung Mahlsdorf  29. Mai 2026</a:t>
            </a:r>
          </a:p>
        </p:txBody>
      </p:sp>
      <p:pic>
        <p:nvPicPr>
          <p:cNvPr id="7" name="Grafik 6">
            <a:extLst>
              <a:ext uri="{FF2B5EF4-FFF2-40B4-BE49-F238E27FC236}">
                <a16:creationId xmlns:a16="http://schemas.microsoft.com/office/drawing/2014/main" id="{981FED35-2330-4A7C-9AAD-A9E4E9FDD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69" y="1493370"/>
            <a:ext cx="5795462" cy="4072638"/>
          </a:xfrm>
          <a:prstGeom prst="rect">
            <a:avLst/>
          </a:prstGeom>
        </p:spPr>
      </p:pic>
      <p:sp>
        <p:nvSpPr>
          <p:cNvPr id="8" name="Inhaltsplatzhalter 2">
            <a:extLst>
              <a:ext uri="{FF2B5EF4-FFF2-40B4-BE49-F238E27FC236}">
                <a16:creationId xmlns:a16="http://schemas.microsoft.com/office/drawing/2014/main" id="{C1013961-1B68-4E33-BDD8-5DD40D5B1178}"/>
              </a:ext>
            </a:extLst>
          </p:cNvPr>
          <p:cNvSpPr>
            <a:spLocks noGrp="1"/>
          </p:cNvSpPr>
          <p:nvPr>
            <p:ph idx="1"/>
          </p:nvPr>
        </p:nvSpPr>
        <p:spPr>
          <a:xfrm>
            <a:off x="6589059" y="1502334"/>
            <a:ext cx="5348940" cy="4635500"/>
          </a:xfrm>
        </p:spPr>
        <p:txBody>
          <a:bodyPr/>
          <a:lstStyle/>
          <a:p>
            <a:pPr marL="342900" indent="-342900">
              <a:buFont typeface="Symbol" panose="05050102010706020507" pitchFamily="18" charset="2"/>
              <a:buChar char=""/>
            </a:pPr>
            <a:r>
              <a:rPr lang="de-DE" sz="1800" dirty="0">
                <a:ea typeface="Times New Roman" panose="02020603050405020304" pitchFamily="18" charset="0"/>
              </a:rPr>
              <a:t>Bedarf gemäß </a:t>
            </a:r>
            <a:r>
              <a:rPr lang="de-DE" sz="1800" dirty="0">
                <a:effectLst/>
                <a:ea typeface="Times New Roman" panose="02020603050405020304" pitchFamily="18" charset="0"/>
              </a:rPr>
              <a:t>Standort- und Potenzialanalyse: 700 Stellplätze </a:t>
            </a:r>
          </a:p>
          <a:p>
            <a:pPr marL="342900" indent="-342900">
              <a:buFont typeface="Symbol" panose="05050102010706020507" pitchFamily="18" charset="2"/>
              <a:buChar char=""/>
            </a:pPr>
            <a:r>
              <a:rPr lang="de-DE" sz="1800" dirty="0">
                <a:effectLst/>
                <a:ea typeface="Times New Roman" panose="02020603050405020304" pitchFamily="18" charset="0"/>
              </a:rPr>
              <a:t>Standort: zwischen Florastraße und Hönower Straße</a:t>
            </a:r>
          </a:p>
          <a:p>
            <a:pPr marL="342900" lvl="0" indent="-342900">
              <a:buFont typeface="Symbol" panose="05050102010706020507" pitchFamily="18" charset="2"/>
              <a:buChar char=""/>
            </a:pPr>
            <a:r>
              <a:rPr lang="de-DE" sz="1800" dirty="0">
                <a:effectLst/>
                <a:ea typeface="Times New Roman" panose="02020603050405020304" pitchFamily="18" charset="0"/>
              </a:rPr>
              <a:t>Bau in 3 Stufen (400 + 300 + 70 Stellplätze &amp; Service-Station) </a:t>
            </a:r>
            <a:r>
              <a:rPr lang="de-DE" sz="1800" dirty="0">
                <a:ea typeface="Times New Roman" panose="02020603050405020304" pitchFamily="18" charset="0"/>
              </a:rPr>
              <a:t>in Abhängigkeit zu der </a:t>
            </a:r>
            <a:r>
              <a:rPr lang="de-DE" sz="1800" dirty="0">
                <a:effectLst/>
                <a:ea typeface="Times New Roman" panose="02020603050405020304" pitchFamily="18" charset="0"/>
              </a:rPr>
              <a:t>zwischenzeitlichen Evaluation</a:t>
            </a:r>
          </a:p>
          <a:p>
            <a:pPr marL="342900" lvl="0" indent="-342900">
              <a:buFont typeface="Symbol" panose="05050102010706020507" pitchFamily="18" charset="2"/>
              <a:buChar char=""/>
            </a:pPr>
            <a:r>
              <a:rPr lang="de-DE" sz="1800" dirty="0">
                <a:effectLst/>
                <a:ea typeface="Times New Roman" panose="02020603050405020304" pitchFamily="18" charset="0"/>
              </a:rPr>
              <a:t>Geprüftes Bedarfsprogramm mit einer Gesamtprognose von 9,3 Mio. € </a:t>
            </a:r>
          </a:p>
          <a:p>
            <a:pPr marL="342900" lvl="0" indent="-342900">
              <a:buFont typeface="Symbol" panose="05050102010706020507" pitchFamily="18" charset="2"/>
              <a:buChar char=""/>
            </a:pPr>
            <a:r>
              <a:rPr lang="de-DE" sz="1800" dirty="0"/>
              <a:t>Derzeit Vergabe der Planungsleistungen</a:t>
            </a:r>
          </a:p>
          <a:p>
            <a:pPr marL="342900" lvl="0" indent="-342900">
              <a:buFont typeface="Symbol" panose="05050102010706020507" pitchFamily="18" charset="2"/>
              <a:buChar char=""/>
            </a:pPr>
            <a:r>
              <a:rPr lang="de-DE" sz="1800" dirty="0"/>
              <a:t>Fertigstellung Ende </a:t>
            </a:r>
            <a:r>
              <a:rPr lang="de-DE" sz="1800"/>
              <a:t>2028 (1</a:t>
            </a:r>
            <a:r>
              <a:rPr lang="de-DE" sz="1800" dirty="0"/>
              <a:t>. Stufe)</a:t>
            </a:r>
          </a:p>
          <a:p>
            <a:pPr marL="342900" lvl="0" indent="-342900">
              <a:buFont typeface="Symbol" panose="05050102010706020507" pitchFamily="18" charset="2"/>
              <a:buChar char=""/>
            </a:pPr>
            <a:r>
              <a:rPr lang="de-DE" sz="1800" dirty="0"/>
              <a:t>Verzögerung durch hohe planerische Komplexität (z. B. umweltrechtlich und kampfmitteltechnisch, sowie z</a:t>
            </a:r>
            <a:r>
              <a:rPr lang="de-DE" sz="1800" dirty="0">
                <a:effectLst/>
                <a:ea typeface="Times New Roman" panose="02020603050405020304" pitchFamily="18" charset="0"/>
                <a:cs typeface="Arial" panose="020B0604020202020204" pitchFamily="34" charset="0"/>
              </a:rPr>
              <a:t>eitliche Abhängigkeit zum angrenzenden bezirklichen Radwegebau durch angestrebte </a:t>
            </a:r>
            <a:r>
              <a:rPr lang="de-DE" sz="1800" dirty="0">
                <a:ea typeface="Times New Roman" panose="02020603050405020304" pitchFamily="18" charset="0"/>
                <a:cs typeface="Arial" panose="020B0604020202020204" pitchFamily="34" charset="0"/>
              </a:rPr>
              <a:t>Nutzung als Baustraße und später als Rettungsweg)</a:t>
            </a:r>
            <a:endParaRPr lang="de-DE" sz="1800" dirty="0"/>
          </a:p>
          <a:p>
            <a:pPr marL="342900" lvl="0" indent="-342900">
              <a:buFont typeface="Symbol" panose="05050102010706020507" pitchFamily="18" charset="2"/>
              <a:buChar char=""/>
            </a:pPr>
            <a:endParaRPr lang="de-DE" sz="1800" dirty="0"/>
          </a:p>
          <a:p>
            <a:pPr marL="0" indent="0">
              <a:buNone/>
            </a:pPr>
            <a:r>
              <a:rPr lang="de-DE" sz="1800" dirty="0"/>
              <a:t> </a:t>
            </a:r>
          </a:p>
        </p:txBody>
      </p:sp>
    </p:spTree>
    <p:extLst>
      <p:ext uri="{BB962C8B-B14F-4D97-AF65-F5344CB8AC3E}">
        <p14:creationId xmlns:p14="http://schemas.microsoft.com/office/powerpoint/2010/main" val="256948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6AC44DA-642F-4AE3-A145-ECF2FDE6FEE2}"/>
              </a:ext>
            </a:extLst>
          </p:cNvPr>
          <p:cNvSpPr>
            <a:spLocks noGrp="1"/>
          </p:cNvSpPr>
          <p:nvPr>
            <p:ph type="title"/>
          </p:nvPr>
        </p:nvSpPr>
        <p:spPr>
          <a:xfrm>
            <a:off x="647701" y="657225"/>
            <a:ext cx="10895012" cy="5543550"/>
          </a:xfrm>
        </p:spPr>
        <p:txBody>
          <a:bodyPr/>
          <a:lstStyle/>
          <a:p>
            <a:r>
              <a:rPr lang="de-DE" dirty="0"/>
              <a:t>Vielen Dank.</a:t>
            </a:r>
          </a:p>
        </p:txBody>
      </p:sp>
    </p:spTree>
    <p:extLst>
      <p:ext uri="{BB962C8B-B14F-4D97-AF65-F5344CB8AC3E}">
        <p14:creationId xmlns:p14="http://schemas.microsoft.com/office/powerpoint/2010/main" val="1043048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FFC35-0414-413E-A064-0769612DC075}"/>
              </a:ext>
            </a:extLst>
          </p:cNvPr>
          <p:cNvSpPr>
            <a:spLocks noGrp="1"/>
          </p:cNvSpPr>
          <p:nvPr>
            <p:ph type="title"/>
          </p:nvPr>
        </p:nvSpPr>
        <p:spPr/>
        <p:txBody>
          <a:bodyPr/>
          <a:lstStyle/>
          <a:p>
            <a:r>
              <a:rPr lang="de-DE" sz="3200" dirty="0"/>
              <a:t>Straßenbahnmaßnahme Planungsstand</a:t>
            </a:r>
            <a:endParaRPr lang="de-DE" dirty="0"/>
          </a:p>
        </p:txBody>
      </p:sp>
      <p:sp>
        <p:nvSpPr>
          <p:cNvPr id="3" name="Inhaltsplatzhalter 2">
            <a:extLst>
              <a:ext uri="{FF2B5EF4-FFF2-40B4-BE49-F238E27FC236}">
                <a16:creationId xmlns:a16="http://schemas.microsoft.com/office/drawing/2014/main" id="{08E015C6-FBE9-494A-A9A1-098DF9D48423}"/>
              </a:ext>
            </a:extLst>
          </p:cNvPr>
          <p:cNvSpPr>
            <a:spLocks noGrp="1"/>
          </p:cNvSpPr>
          <p:nvPr>
            <p:ph idx="1"/>
          </p:nvPr>
        </p:nvSpPr>
        <p:spPr>
          <a:xfrm>
            <a:off x="642921" y="1262343"/>
            <a:ext cx="7909410" cy="5148071"/>
          </a:xfrm>
        </p:spPr>
        <p:txBody>
          <a:bodyPr/>
          <a:lstStyle/>
          <a:p>
            <a:pPr>
              <a:spcAft>
                <a:spcPts val="600"/>
              </a:spcAft>
            </a:pPr>
            <a:r>
              <a:rPr lang="de-DE" sz="1800" dirty="0"/>
              <a:t>Die Planung der Straße und Straßenbahnstrecke als Teil der Verkehrslösung Mahlsdorf lag einer umfangreichen Abwägung zu Grunde. Die Vorhaben sind Bestandteil der Planungsinstrumente des Landes (Bauleitplanungen, </a:t>
            </a:r>
            <a:r>
              <a:rPr lang="de-DE" sz="1800" dirty="0" err="1"/>
              <a:t>StEP</a:t>
            </a:r>
            <a:r>
              <a:rPr lang="de-DE" sz="1800" dirty="0"/>
              <a:t> </a:t>
            </a:r>
            <a:r>
              <a:rPr lang="de-DE" sz="1800" dirty="0" err="1"/>
              <a:t>MoVe</a:t>
            </a:r>
            <a:r>
              <a:rPr lang="de-DE" sz="1800" dirty="0"/>
              <a:t>, NVP). </a:t>
            </a:r>
          </a:p>
          <a:p>
            <a:pPr>
              <a:spcAft>
                <a:spcPts val="600"/>
              </a:spcAft>
            </a:pPr>
            <a:r>
              <a:rPr lang="de-DE" sz="1800" dirty="0"/>
              <a:t>Ergebnis der Straßenbahngrundlagenuntersuchung aus dem Jahr 2014 war die Vorzugslösung, seitdem wurde koordiniert an den weiteren Planungen für die Straßenbaumaßnahme und die Straßenbahnmaßnahme gearbeitet.</a:t>
            </a:r>
          </a:p>
          <a:p>
            <a:pPr>
              <a:spcAft>
                <a:spcPts val="600"/>
              </a:spcAft>
            </a:pPr>
            <a:r>
              <a:rPr lang="de-DE" sz="1800" dirty="0"/>
              <a:t>Bürgerveranstaltung Verkehrskonzept Stand Vorplanung mit Vorzugsvariante 21.08.2019 durch damalige SenUVK </a:t>
            </a:r>
          </a:p>
          <a:p>
            <a:pPr>
              <a:spcAft>
                <a:spcPts val="600"/>
              </a:spcAft>
            </a:pPr>
            <a:r>
              <a:rPr lang="de-DE" sz="1800" dirty="0">
                <a:effectLst/>
                <a:latin typeface="Berlin Type" panose="020B0502020203020204" pitchFamily="34" charset="0"/>
                <a:ea typeface="Times New Roman" panose="02020603050405020304" pitchFamily="18" charset="0"/>
                <a:cs typeface="Arial" panose="020B0604020202020204" pitchFamily="34" charset="0"/>
              </a:rPr>
              <a:t>Die Einleitung des Planfeststellungsverfahrens wurde durch die BVG in der Folge beantragt. </a:t>
            </a:r>
            <a:r>
              <a:rPr lang="de-DE" sz="1800" dirty="0">
                <a:latin typeface="Berlin Type" panose="020B0502020203020204" pitchFamily="34" charset="0"/>
                <a:ea typeface="Times New Roman" panose="02020603050405020304" pitchFamily="18" charset="0"/>
                <a:cs typeface="Arial" panose="020B0604020202020204" pitchFamily="34" charset="0"/>
              </a:rPr>
              <a:t>Aktuell befinden sich die Unterlagen in Überarbeitung zur Auslagefähigkeit in Abstimmung mit der Planfeststellungsbehörde. </a:t>
            </a:r>
            <a:endParaRPr lang="de-DE" sz="1800" dirty="0">
              <a:effectLst/>
              <a:latin typeface="Berlin Type" panose="020B0502020203020204" pitchFamily="34" charset="0"/>
              <a:ea typeface="Times New Roman" panose="02020603050405020304" pitchFamily="18" charset="0"/>
              <a:cs typeface="Arial" panose="020B0604020202020204" pitchFamily="34" charset="0"/>
            </a:endParaRPr>
          </a:p>
          <a:p>
            <a:pPr>
              <a:spcAft>
                <a:spcPts val="600"/>
              </a:spcAft>
            </a:pPr>
            <a:r>
              <a:rPr lang="de-DE" sz="1800" dirty="0">
                <a:effectLst/>
                <a:latin typeface="Berlin Type" panose="020B0502020203020204" pitchFamily="34" charset="0"/>
                <a:ea typeface="Times New Roman" panose="02020603050405020304" pitchFamily="18" charset="0"/>
                <a:cs typeface="Arial" panose="020B0604020202020204" pitchFamily="34" charset="0"/>
              </a:rPr>
              <a:t>Die Inbetriebnahme der </a:t>
            </a:r>
            <a:r>
              <a:rPr lang="de-DE" sz="1800" dirty="0">
                <a:latin typeface="Berlin Type" panose="020B0502020203020204" pitchFamily="34" charset="0"/>
                <a:ea typeface="Times New Roman" panose="02020603050405020304" pitchFamily="18" charset="0"/>
                <a:cs typeface="Arial" panose="020B0604020202020204" pitchFamily="34" charset="0"/>
              </a:rPr>
              <a:t>Strecke </a:t>
            </a:r>
            <a:r>
              <a:rPr lang="de-DE" sz="1800" dirty="0">
                <a:effectLst/>
                <a:latin typeface="Berlin Type" panose="020B0502020203020204" pitchFamily="34" charset="0"/>
                <a:ea typeface="Times New Roman" panose="02020603050405020304" pitchFamily="18" charset="0"/>
                <a:cs typeface="Arial" panose="020B0604020202020204" pitchFamily="34" charset="0"/>
              </a:rPr>
              <a:t>ist abhängig von der Dauer des Planfeststellungsverfahrens. Der am Ende erforderliche Planfeststellungs</a:t>
            </a:r>
            <a:r>
              <a:rPr lang="de-DE" sz="1800" dirty="0">
                <a:latin typeface="Berlin Type" panose="020B0502020203020204" pitchFamily="34" charset="0"/>
                <a:ea typeface="Times New Roman" panose="02020603050405020304" pitchFamily="18" charset="0"/>
                <a:cs typeface="Arial" panose="020B0604020202020204" pitchFamily="34" charset="0"/>
              </a:rPr>
              <a:t>beschluss ist notwendig, um Baureife zu erlangen. </a:t>
            </a:r>
          </a:p>
          <a:p>
            <a:pPr>
              <a:spcAft>
                <a:spcPts val="600"/>
              </a:spcAft>
            </a:pPr>
            <a:r>
              <a:rPr lang="de-DE" sz="1800" dirty="0"/>
              <a:t>Die Planungsleistungen belaufen sich für die Straßenbahnmaßnahme aktuell auf rd. 2,8 </a:t>
            </a:r>
            <a:r>
              <a:rPr lang="de-DE" sz="1800" dirty="0" err="1"/>
              <a:t>Mio</a:t>
            </a:r>
            <a:r>
              <a:rPr lang="de-DE" sz="1800" dirty="0"/>
              <a:t> EUR sowie für die Straße An der Schule auf rd. 1 </a:t>
            </a:r>
            <a:r>
              <a:rPr lang="de-DE" sz="1800" dirty="0" err="1"/>
              <a:t>Mio</a:t>
            </a:r>
            <a:r>
              <a:rPr lang="de-DE" sz="1800" dirty="0"/>
              <a:t> EUR.</a:t>
            </a:r>
            <a:endParaRPr lang="de-DE" dirty="0">
              <a:latin typeface="Berlin Type" panose="020B0502020203020204" pitchFamily="34" charset="0"/>
            </a:endParaRPr>
          </a:p>
        </p:txBody>
      </p:sp>
      <p:sp>
        <p:nvSpPr>
          <p:cNvPr id="4" name="Fußzeilenplatzhalter 3">
            <a:extLst>
              <a:ext uri="{FF2B5EF4-FFF2-40B4-BE49-F238E27FC236}">
                <a16:creationId xmlns:a16="http://schemas.microsoft.com/office/drawing/2014/main" id="{ABF80B9D-2711-48C1-859E-B9FE9ACB0DC4}"/>
              </a:ext>
            </a:extLst>
          </p:cNvPr>
          <p:cNvSpPr>
            <a:spLocks noGrp="1"/>
          </p:cNvSpPr>
          <p:nvPr>
            <p:ph type="ftr" sz="quarter" idx="11"/>
          </p:nvPr>
        </p:nvSpPr>
        <p:spPr/>
        <p:txBody>
          <a:bodyPr/>
          <a:lstStyle/>
          <a:p>
            <a:r>
              <a:rPr lang="de-DE"/>
              <a:t>Bürgerdialog Verkehrslösung Mahlsdorf  29. Mai 2026</a:t>
            </a:r>
            <a:endParaRPr lang="de-DE" dirty="0"/>
          </a:p>
        </p:txBody>
      </p:sp>
      <p:pic>
        <p:nvPicPr>
          <p:cNvPr id="6" name="Grafik 5">
            <a:extLst>
              <a:ext uri="{FF2B5EF4-FFF2-40B4-BE49-F238E27FC236}">
                <a16:creationId xmlns:a16="http://schemas.microsoft.com/office/drawing/2014/main" id="{616B37B5-C38E-4AA7-AE1D-B8DBAADE8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216" y="1251516"/>
            <a:ext cx="3272504" cy="1956824"/>
          </a:xfrm>
          <a:prstGeom prst="rect">
            <a:avLst/>
          </a:prstGeom>
        </p:spPr>
      </p:pic>
      <p:pic>
        <p:nvPicPr>
          <p:cNvPr id="8" name="Grafik 7">
            <a:extLst>
              <a:ext uri="{FF2B5EF4-FFF2-40B4-BE49-F238E27FC236}">
                <a16:creationId xmlns:a16="http://schemas.microsoft.com/office/drawing/2014/main" id="{C7E21446-CD67-4E5D-9C2D-67F053188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878" y="3690552"/>
            <a:ext cx="3272504" cy="1956824"/>
          </a:xfrm>
          <a:prstGeom prst="rect">
            <a:avLst/>
          </a:prstGeom>
        </p:spPr>
      </p:pic>
      <p:sp>
        <p:nvSpPr>
          <p:cNvPr id="11" name="Textfeld 10">
            <a:extLst>
              <a:ext uri="{FF2B5EF4-FFF2-40B4-BE49-F238E27FC236}">
                <a16:creationId xmlns:a16="http://schemas.microsoft.com/office/drawing/2014/main" id="{CD74E01A-D40D-4F72-BE95-FB527A52B699}"/>
              </a:ext>
            </a:extLst>
          </p:cNvPr>
          <p:cNvSpPr txBox="1"/>
          <p:nvPr/>
        </p:nvSpPr>
        <p:spPr>
          <a:xfrm>
            <a:off x="7935086" y="620385"/>
            <a:ext cx="3937296" cy="646331"/>
          </a:xfrm>
          <a:prstGeom prst="rect">
            <a:avLst/>
          </a:prstGeom>
          <a:noFill/>
        </p:spPr>
        <p:txBody>
          <a:bodyPr wrap="none" rtlCol="0">
            <a:spAutoFit/>
          </a:bodyPr>
          <a:lstStyle/>
          <a:p>
            <a:pPr algn="r"/>
            <a:r>
              <a:rPr lang="de-DE" sz="1200" dirty="0"/>
              <a:t>Visualisierungen 2024: Neue Endhaltestelle Bf. Mahlsdorf </a:t>
            </a:r>
          </a:p>
          <a:p>
            <a:pPr algn="r"/>
            <a:r>
              <a:rPr lang="de-DE" sz="1200" dirty="0"/>
              <a:t>und Kreuzung B1/B5 / Hönower Straße</a:t>
            </a:r>
          </a:p>
          <a:p>
            <a:pPr algn="r"/>
            <a:r>
              <a:rPr lang="de-DE" sz="1200" dirty="0"/>
              <a:t>Bilder: </a:t>
            </a:r>
            <a:r>
              <a:rPr lang="de-DE" sz="1200" dirty="0" err="1"/>
              <a:t>Loglab</a:t>
            </a:r>
            <a:endParaRPr lang="de-DE" sz="1200" dirty="0"/>
          </a:p>
        </p:txBody>
      </p:sp>
    </p:spTree>
    <p:extLst>
      <p:ext uri="{BB962C8B-B14F-4D97-AF65-F5344CB8AC3E}">
        <p14:creationId xmlns:p14="http://schemas.microsoft.com/office/powerpoint/2010/main" val="301168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64464-C58A-4335-8A7B-2DB1BF9C7FF7}"/>
              </a:ext>
            </a:extLst>
          </p:cNvPr>
          <p:cNvSpPr>
            <a:spLocks noGrp="1"/>
          </p:cNvSpPr>
          <p:nvPr>
            <p:ph type="title"/>
          </p:nvPr>
        </p:nvSpPr>
        <p:spPr>
          <a:xfrm>
            <a:off x="647699" y="667859"/>
            <a:ext cx="8043375" cy="1080000"/>
          </a:xfrm>
        </p:spPr>
        <p:txBody>
          <a:bodyPr/>
          <a:lstStyle/>
          <a:p>
            <a:r>
              <a:rPr lang="de-DE" sz="2800" dirty="0"/>
              <a:t>Warum Straßenbahn als Verkehrsmittel und ihre Effekte auf die Umgebung</a:t>
            </a:r>
            <a:endParaRPr lang="de-DE" dirty="0"/>
          </a:p>
        </p:txBody>
      </p:sp>
      <p:sp>
        <p:nvSpPr>
          <p:cNvPr id="3" name="Inhaltsplatzhalter 2">
            <a:extLst>
              <a:ext uri="{FF2B5EF4-FFF2-40B4-BE49-F238E27FC236}">
                <a16:creationId xmlns:a16="http://schemas.microsoft.com/office/drawing/2014/main" id="{18F44C79-2E79-481D-A1DA-CB547D51B04C}"/>
              </a:ext>
            </a:extLst>
          </p:cNvPr>
          <p:cNvSpPr>
            <a:spLocks noGrp="1"/>
          </p:cNvSpPr>
          <p:nvPr>
            <p:ph idx="1"/>
          </p:nvPr>
        </p:nvSpPr>
        <p:spPr>
          <a:xfrm>
            <a:off x="647699" y="1747859"/>
            <a:ext cx="8209862" cy="3889375"/>
          </a:xfrm>
        </p:spPr>
        <p:txBody>
          <a:bodyPr/>
          <a:lstStyle/>
          <a:p>
            <a:pPr>
              <a:spcBef>
                <a:spcPts val="600"/>
              </a:spcBef>
            </a:pPr>
            <a:endParaRPr lang="de-DE" sz="1800" dirty="0"/>
          </a:p>
          <a:p>
            <a:pPr>
              <a:spcBef>
                <a:spcPts val="600"/>
              </a:spcBef>
            </a:pPr>
            <a:r>
              <a:rPr lang="de-DE" sz="1800" dirty="0"/>
              <a:t>In einem Verkehrsmittelvergleich wies die Straßenbahn im Vergleich zum Bus vor allen Dingen Vorteile für die Fahrgäste auf - bspw. kürzere Reisezeiten, weniger Umsteigeerfordernisse, eine dichtere Fahrtenfolge und einen höheren Beförderungskomfort – das bestehende Netz kann dafür ausgebaut und die neue zweigleisige Strecke integriert werden. </a:t>
            </a:r>
          </a:p>
          <a:p>
            <a:pPr>
              <a:spcBef>
                <a:spcPts val="600"/>
              </a:spcBef>
            </a:pPr>
            <a:r>
              <a:rPr lang="de-DE" sz="1800" dirty="0"/>
              <a:t>Die Verdichtung von heute 20 min auf einen 10 min Takt schafft ein attraktiveres Angebot und mehr Kapazitäten im ÖPNV.</a:t>
            </a:r>
          </a:p>
          <a:p>
            <a:pPr>
              <a:spcBef>
                <a:spcPts val="600"/>
              </a:spcBef>
            </a:pPr>
            <a:r>
              <a:rPr lang="de-DE" sz="1800" dirty="0"/>
              <a:t>Der zweigleisige Ausbau der Straßenbahn und der Straßenneubau „An der Schule“ sollen zur leistungsfähigen Neuordnung der Verkehrsströme führen und entsprechen den aktuellen Sicherheitsansprüchen.  </a:t>
            </a:r>
          </a:p>
          <a:p>
            <a:pPr>
              <a:spcBef>
                <a:spcPts val="600"/>
              </a:spcBef>
            </a:pPr>
            <a:r>
              <a:rPr lang="de-DE" sz="1800" dirty="0"/>
              <a:t>Der Ausbau der Straßenbahn als Teil der Verkehrslösung Mahlsdorf trägt zur Entzerrung zwischen Individualverkehr und ÖPNV bei.</a:t>
            </a:r>
          </a:p>
          <a:p>
            <a:pPr marL="0" indent="0">
              <a:spcBef>
                <a:spcPts val="600"/>
              </a:spcBef>
              <a:buNone/>
            </a:pPr>
            <a:endParaRPr lang="de-DE" sz="1800" dirty="0"/>
          </a:p>
          <a:p>
            <a:pPr>
              <a:spcBef>
                <a:spcPts val="600"/>
              </a:spcBef>
            </a:pPr>
            <a:endParaRPr lang="de-DE" sz="1800" dirty="0"/>
          </a:p>
          <a:p>
            <a:pPr marL="0" indent="0">
              <a:spcBef>
                <a:spcPts val="600"/>
              </a:spcBef>
              <a:buNone/>
            </a:pPr>
            <a:endParaRPr lang="de-DE" sz="1800" dirty="0"/>
          </a:p>
        </p:txBody>
      </p:sp>
      <p:sp>
        <p:nvSpPr>
          <p:cNvPr id="4" name="Fußzeilenplatzhalter 3">
            <a:extLst>
              <a:ext uri="{FF2B5EF4-FFF2-40B4-BE49-F238E27FC236}">
                <a16:creationId xmlns:a16="http://schemas.microsoft.com/office/drawing/2014/main" id="{CADF5B72-6BE6-4A02-B401-049E50F01AC2}"/>
              </a:ext>
            </a:extLst>
          </p:cNvPr>
          <p:cNvSpPr>
            <a:spLocks noGrp="1"/>
          </p:cNvSpPr>
          <p:nvPr>
            <p:ph type="ftr" sz="quarter" idx="11"/>
          </p:nvPr>
        </p:nvSpPr>
        <p:spPr/>
        <p:txBody>
          <a:bodyPr/>
          <a:lstStyle/>
          <a:p>
            <a:r>
              <a:rPr lang="de-DE"/>
              <a:t>Bürgerdialog Verkehrslösung Mahlsdorf  29. Mai 2026</a:t>
            </a:r>
            <a:endParaRPr lang="de-DE" dirty="0"/>
          </a:p>
        </p:txBody>
      </p:sp>
      <p:pic>
        <p:nvPicPr>
          <p:cNvPr id="9" name="Grafik 8">
            <a:extLst>
              <a:ext uri="{FF2B5EF4-FFF2-40B4-BE49-F238E27FC236}">
                <a16:creationId xmlns:a16="http://schemas.microsoft.com/office/drawing/2014/main" id="{7DC068DC-156E-4D71-A85B-7E274D0FD579}"/>
              </a:ext>
            </a:extLst>
          </p:cNvPr>
          <p:cNvPicPr/>
          <p:nvPr/>
        </p:nvPicPr>
        <p:blipFill>
          <a:blip r:embed="rId2"/>
          <a:stretch>
            <a:fillRect/>
          </a:stretch>
        </p:blipFill>
        <p:spPr>
          <a:xfrm>
            <a:off x="8956713" y="0"/>
            <a:ext cx="3235288" cy="6858000"/>
          </a:xfrm>
          <a:prstGeom prst="rect">
            <a:avLst/>
          </a:prstGeom>
        </p:spPr>
      </p:pic>
    </p:spTree>
    <p:extLst>
      <p:ext uri="{BB962C8B-B14F-4D97-AF65-F5344CB8AC3E}">
        <p14:creationId xmlns:p14="http://schemas.microsoft.com/office/powerpoint/2010/main" val="401470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A792E9-60DF-48D3-BEAA-049EA0ABC293}"/>
              </a:ext>
            </a:extLst>
          </p:cNvPr>
          <p:cNvSpPr>
            <a:spLocks noGrp="1"/>
          </p:cNvSpPr>
          <p:nvPr>
            <p:ph type="title"/>
          </p:nvPr>
        </p:nvSpPr>
        <p:spPr/>
        <p:txBody>
          <a:bodyPr/>
          <a:lstStyle/>
          <a:p>
            <a:r>
              <a:rPr lang="de-DE" sz="3200" dirty="0"/>
              <a:t>Baulicher Zustand Hönower Straße, Mögliches Vorziehen der Verlegung der Endhaltstelle am </a:t>
            </a:r>
            <a:r>
              <a:rPr lang="de-DE" sz="3200" dirty="0" err="1"/>
              <a:t>Bhf</a:t>
            </a:r>
            <a:r>
              <a:rPr lang="de-DE" sz="3200" dirty="0"/>
              <a:t> Mahlsdorf</a:t>
            </a:r>
            <a:endParaRPr lang="de-DE" dirty="0"/>
          </a:p>
        </p:txBody>
      </p:sp>
      <p:sp>
        <p:nvSpPr>
          <p:cNvPr id="3" name="Inhaltsplatzhalter 2">
            <a:extLst>
              <a:ext uri="{FF2B5EF4-FFF2-40B4-BE49-F238E27FC236}">
                <a16:creationId xmlns:a16="http://schemas.microsoft.com/office/drawing/2014/main" id="{870444CA-28E7-40A6-BFEE-EA69FF4F469D}"/>
              </a:ext>
            </a:extLst>
          </p:cNvPr>
          <p:cNvSpPr>
            <a:spLocks noGrp="1"/>
          </p:cNvSpPr>
          <p:nvPr>
            <p:ph idx="1"/>
          </p:nvPr>
        </p:nvSpPr>
        <p:spPr>
          <a:xfrm>
            <a:off x="423581" y="1880629"/>
            <a:ext cx="10895013" cy="3889375"/>
          </a:xfrm>
        </p:spPr>
        <p:txBody>
          <a:bodyPr/>
          <a:lstStyle/>
          <a:p>
            <a:pPr marL="449580">
              <a:spcBef>
                <a:spcPts val="600"/>
              </a:spcBef>
            </a:pPr>
            <a:r>
              <a:rPr lang="de-DE" sz="1800" dirty="0">
                <a:effectLst/>
                <a:latin typeface="Berlin Type Office" panose="020B0502020203020204" pitchFamily="34" charset="0"/>
                <a:ea typeface="Calibri" panose="020F0502020204030204" pitchFamily="34" charset="0"/>
              </a:rPr>
              <a:t>Sehr schlechter baulicher Zustand der Straße, viele Altschäden, häufige </a:t>
            </a:r>
            <a:r>
              <a:rPr lang="de-DE" sz="1800" dirty="0" err="1">
                <a:effectLst/>
                <a:latin typeface="Berlin Type Office" panose="020B0502020203020204" pitchFamily="34" charset="0"/>
                <a:ea typeface="Calibri" panose="020F0502020204030204" pitchFamily="34" charset="0"/>
              </a:rPr>
              <a:t>Versackungen</a:t>
            </a:r>
            <a:r>
              <a:rPr lang="de-DE" sz="1800" dirty="0">
                <a:effectLst/>
                <a:latin typeface="Berlin Type Office" panose="020B0502020203020204" pitchFamily="34" charset="0"/>
                <a:ea typeface="Calibri" panose="020F0502020204030204" pitchFamily="34" charset="0"/>
              </a:rPr>
              <a:t>, </a:t>
            </a:r>
            <a:endParaRPr lang="de-DE" sz="1800" dirty="0">
              <a:effectLst/>
              <a:latin typeface="Calibri" panose="020F0502020204030204" pitchFamily="34" charset="0"/>
              <a:ea typeface="Calibri" panose="020F0502020204030204" pitchFamily="34" charset="0"/>
            </a:endParaRPr>
          </a:p>
          <a:p>
            <a:pPr marL="449580">
              <a:spcBef>
                <a:spcPts val="600"/>
              </a:spcBef>
            </a:pPr>
            <a:r>
              <a:rPr lang="de-DE" sz="1800" dirty="0">
                <a:effectLst/>
                <a:latin typeface="Berlin Type Office" panose="020B0502020203020204" pitchFamily="34" charset="0"/>
                <a:ea typeface="Calibri" panose="020F0502020204030204" pitchFamily="34" charset="0"/>
              </a:rPr>
              <a:t>Es wird aktuell ein enormer Verkehr abgewickelt, für diese Belastung ist diese Straße in ihrer Konstruktion nie bemessen worden (Deckschicht Asphalt mit unterschiedliche Tragschichten z.T. auch Großpflaster)</a:t>
            </a:r>
            <a:endParaRPr lang="de-DE" sz="1800" dirty="0">
              <a:effectLst/>
              <a:latin typeface="Calibri" panose="020F0502020204030204" pitchFamily="34" charset="0"/>
              <a:ea typeface="Calibri" panose="020F0502020204030204" pitchFamily="34" charset="0"/>
            </a:endParaRPr>
          </a:p>
          <a:p>
            <a:pPr marL="449580">
              <a:spcBef>
                <a:spcPts val="600"/>
              </a:spcBef>
            </a:pPr>
            <a:r>
              <a:rPr lang="de-DE" sz="1800" dirty="0">
                <a:effectLst/>
                <a:latin typeface="Berlin Type Office" panose="020B0502020203020204" pitchFamily="34" charset="0"/>
                <a:ea typeface="Calibri" panose="020F0502020204030204" pitchFamily="34" charset="0"/>
              </a:rPr>
              <a:t>Grundlegende Sanierung der Straßen stünde sowieso an und wurde aufgrund der Verkehrslösung noch nicht umgesetzt</a:t>
            </a:r>
          </a:p>
          <a:p>
            <a:pPr marL="449580">
              <a:spcBef>
                <a:spcPts val="600"/>
              </a:spcBef>
            </a:pPr>
            <a:r>
              <a:rPr lang="de-DE" sz="1800" dirty="0">
                <a:latin typeface="Berlin Type Office" panose="020B0502020203020204" pitchFamily="34" charset="0"/>
                <a:ea typeface="Calibri" panose="020F0502020204030204" pitchFamily="34" charset="0"/>
              </a:rPr>
              <a:t>Die BVG bezeichnet den Zustand der Gleise in der Hönower Straße zuletzt als stabil, da im Laufe der letzten zwei Jahrzehnte Erneuerungs-/Instandsetzungsmaßnahmen ergriffen wurden. Eine grundhafte Erneuerung ist jedoch alters- und belastungsbedingt in max. 5 Jahren notwendig. </a:t>
            </a:r>
          </a:p>
          <a:p>
            <a:pPr marL="449580">
              <a:spcBef>
                <a:spcPts val="600"/>
              </a:spcBef>
            </a:pPr>
            <a:r>
              <a:rPr lang="de-DE" sz="1800" dirty="0">
                <a:latin typeface="Berlin Type Office" panose="020B0502020203020204" pitchFamily="34" charset="0"/>
                <a:ea typeface="Calibri" panose="020F0502020204030204" pitchFamily="34" charset="0"/>
              </a:rPr>
              <a:t>Eine frühzeitige Verlegung der Endhaltestelle ist zu prüfen und frühestens nach dem Planfeststellungsbeschluss möglich.  </a:t>
            </a:r>
          </a:p>
          <a:p>
            <a:pPr marL="449580">
              <a:spcBef>
                <a:spcPts val="600"/>
              </a:spcBef>
            </a:pPr>
            <a:r>
              <a:rPr lang="de-DE" sz="1800" dirty="0">
                <a:latin typeface="Berlin Type Office" panose="020B0502020203020204" pitchFamily="34" charset="0"/>
                <a:ea typeface="Calibri" panose="020F0502020204030204" pitchFamily="34" charset="0"/>
              </a:rPr>
              <a:t>Die BWB-Baumaßnahme in der Hönower Straße wurde am 13.02.2026 beendet und die Straße für den Verkehr entsprechend freigegeben. Weitere Maßnahmen der BWB stehen im Zusammenhang mit den Baumaßnahmen „An der Schule“ und der Straßenbahnmaßnahme. Die Durchführung wird entsprechend koordiniert erfolgen und zwischen den Beteiligten abgestimmt. </a:t>
            </a:r>
          </a:p>
          <a:p>
            <a:pPr marL="0" indent="0">
              <a:spcBef>
                <a:spcPts val="600"/>
              </a:spcBef>
              <a:buNone/>
            </a:pPr>
            <a:br>
              <a:rPr lang="de-DE" sz="2000" i="1" dirty="0">
                <a:solidFill>
                  <a:srgbClr val="FF0000"/>
                </a:solidFill>
              </a:rPr>
            </a:br>
            <a:endParaRPr lang="de-DE" i="1" dirty="0">
              <a:solidFill>
                <a:srgbClr val="FF0000"/>
              </a:solidFill>
            </a:endParaRPr>
          </a:p>
        </p:txBody>
      </p:sp>
      <p:sp>
        <p:nvSpPr>
          <p:cNvPr id="4" name="Fußzeilenplatzhalter 3">
            <a:extLst>
              <a:ext uri="{FF2B5EF4-FFF2-40B4-BE49-F238E27FC236}">
                <a16:creationId xmlns:a16="http://schemas.microsoft.com/office/drawing/2014/main" id="{97C5D7CF-99D8-4337-B2C9-37087EC19C92}"/>
              </a:ext>
            </a:extLst>
          </p:cNvPr>
          <p:cNvSpPr>
            <a:spLocks noGrp="1"/>
          </p:cNvSpPr>
          <p:nvPr>
            <p:ph type="ftr" sz="quarter" idx="11"/>
          </p:nvPr>
        </p:nvSpPr>
        <p:spPr/>
        <p:txBody>
          <a:bodyPr/>
          <a:lstStyle/>
          <a:p>
            <a:r>
              <a:rPr lang="de-DE"/>
              <a:t>Bürgerdialog Verkehrslösung Mahlsdorf  29. Mai 2026</a:t>
            </a:r>
          </a:p>
        </p:txBody>
      </p:sp>
    </p:spTree>
    <p:extLst>
      <p:ext uri="{BB962C8B-B14F-4D97-AF65-F5344CB8AC3E}">
        <p14:creationId xmlns:p14="http://schemas.microsoft.com/office/powerpoint/2010/main" val="2187497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51E10-CD8D-47F3-60FE-AAD59C98CCA1}"/>
              </a:ext>
            </a:extLst>
          </p:cNvPr>
          <p:cNvSpPr>
            <a:spLocks noGrp="1"/>
          </p:cNvSpPr>
          <p:nvPr>
            <p:ph type="title"/>
          </p:nvPr>
        </p:nvSpPr>
        <p:spPr/>
        <p:txBody>
          <a:bodyPr/>
          <a:lstStyle/>
          <a:p>
            <a:r>
              <a:rPr lang="de-DE" dirty="0"/>
              <a:t>Geplante Baumaßnahmen der BWB in Folge des Ausbaus der Straßenbahnanlagen in der Hönower Straße															</a:t>
            </a:r>
            <a:br>
              <a:rPr lang="de-DE" dirty="0"/>
            </a:br>
            <a:endParaRPr lang="de-DE" dirty="0"/>
          </a:p>
        </p:txBody>
      </p:sp>
      <p:sp>
        <p:nvSpPr>
          <p:cNvPr id="3" name="Fußzeilenplatzhalter 2">
            <a:extLst>
              <a:ext uri="{FF2B5EF4-FFF2-40B4-BE49-F238E27FC236}">
                <a16:creationId xmlns:a16="http://schemas.microsoft.com/office/drawing/2014/main" id="{5FD07EC1-10EE-A82C-5482-8670FDD8AAED}"/>
              </a:ext>
            </a:extLst>
          </p:cNvPr>
          <p:cNvSpPr>
            <a:spLocks noGrp="1"/>
          </p:cNvSpPr>
          <p:nvPr>
            <p:ph type="ftr" sz="quarter" idx="11"/>
          </p:nvPr>
        </p:nvSpPr>
        <p:spPr/>
        <p:txBody>
          <a:bodyPr/>
          <a:lstStyle/>
          <a:p>
            <a:r>
              <a:rPr lang="de-DE"/>
              <a:t>Bürgerdialog Verkehrslösung Mahlsdorf  29. Mai 2026</a:t>
            </a:r>
          </a:p>
        </p:txBody>
      </p:sp>
      <p:sp>
        <p:nvSpPr>
          <p:cNvPr id="4" name="Inhaltsplatzhalter 2">
            <a:extLst>
              <a:ext uri="{FF2B5EF4-FFF2-40B4-BE49-F238E27FC236}">
                <a16:creationId xmlns:a16="http://schemas.microsoft.com/office/drawing/2014/main" id="{A9A6A555-DB10-4DF1-AB08-F43B070456E1}"/>
              </a:ext>
            </a:extLst>
          </p:cNvPr>
          <p:cNvSpPr txBox="1">
            <a:spLocks/>
          </p:cNvSpPr>
          <p:nvPr/>
        </p:nvSpPr>
        <p:spPr>
          <a:xfrm>
            <a:off x="280145" y="1826840"/>
            <a:ext cx="10895013" cy="3889375"/>
          </a:xfrm>
          <a:prstGeom prst="rect">
            <a:avLst/>
          </a:prstGeom>
        </p:spPr>
        <p:txBody>
          <a:bodyPr/>
          <a:lstStyle>
            <a:lvl1pPr marL="1778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3556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539750" indent="-1841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71913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780" indent="0">
              <a:spcBef>
                <a:spcPts val="600"/>
              </a:spcBef>
              <a:buNone/>
            </a:pPr>
            <a:r>
              <a:rPr kumimoji="0" lang="de-DE" sz="1800" i="0" u="none" strike="noStrike" kern="1200" cap="none" spc="0" normalizeH="0" baseline="0" noProof="0" dirty="0">
                <a:ln>
                  <a:noFill/>
                </a:ln>
                <a:solidFill>
                  <a:schemeClr val="accent2">
                    <a:lumMod val="60000"/>
                    <a:lumOff val="40000"/>
                  </a:schemeClr>
                </a:solidFill>
                <a:effectLst/>
                <a:uLnTx/>
                <a:uFillTx/>
                <a:latin typeface="Berlin Type Office"/>
                <a:ea typeface="+mj-ea"/>
                <a:cs typeface="+mj-cs"/>
              </a:rPr>
              <a:t>Die Netzbaumaßnahme der BWB befindet sich aktuell in der Maßnahmenentwicklung. Auf der Grundlage des aktuellen Planungsstandes sind im Einzelnen folgende Maßnahmen vorgesehen:</a:t>
            </a:r>
            <a:endParaRPr kumimoji="0" lang="de-DE" sz="1800" i="0" u="none" strike="noStrike" kern="1200" cap="none" spc="0" normalizeH="0" baseline="0" noProof="0" dirty="0">
              <a:ln>
                <a:noFill/>
              </a:ln>
              <a:solidFill>
                <a:prstClr val="black"/>
              </a:solidFill>
              <a:effectLst/>
              <a:uLnTx/>
              <a:uFillTx/>
              <a:latin typeface="+mn-lt"/>
              <a:ea typeface="+mj-ea"/>
              <a:cs typeface="+mj-cs"/>
            </a:endParaRPr>
          </a:p>
          <a:p>
            <a:pPr marL="557530" indent="-285750">
              <a:spcBef>
                <a:spcPts val="600"/>
              </a:spcBef>
            </a:pPr>
            <a:r>
              <a:rPr kumimoji="0" lang="de-DE" sz="1800" b="0" i="0" u="none" strike="noStrike" kern="1200" cap="none" spc="0" normalizeH="0" baseline="0" noProof="0" dirty="0">
                <a:ln>
                  <a:noFill/>
                </a:ln>
                <a:solidFill>
                  <a:prstClr val="black"/>
                </a:solidFill>
                <a:effectLst/>
                <a:uLnTx/>
                <a:uFillTx/>
                <a:latin typeface="+mn-lt"/>
                <a:ea typeface="+mj-ea"/>
                <a:cs typeface="+mj-cs"/>
              </a:rPr>
              <a:t>Neubau von Straßenentwässerungsanlagen (Pumpwerk, Regenwasserkanäle, Schächte und Straßenabläufe) wegen straßenbahnbegleitenden Straßenbau</a:t>
            </a:r>
          </a:p>
          <a:p>
            <a:pPr marL="557530" indent="-285750">
              <a:spcBef>
                <a:spcPts val="600"/>
              </a:spcBef>
            </a:pPr>
            <a:r>
              <a:rPr kumimoji="0" lang="de-DE" sz="1800" b="0" i="0" u="none" strike="noStrike" kern="1200" cap="none" spc="0" normalizeH="0" baseline="0" noProof="0" dirty="0" err="1">
                <a:ln>
                  <a:noFill/>
                </a:ln>
                <a:solidFill>
                  <a:prstClr val="black"/>
                </a:solidFill>
                <a:effectLst/>
                <a:uLnTx/>
                <a:uFillTx/>
                <a:latin typeface="+mn-lt"/>
                <a:ea typeface="+mj-ea"/>
                <a:cs typeface="+mj-cs"/>
              </a:rPr>
              <a:t>Umverlegung</a:t>
            </a:r>
            <a:r>
              <a:rPr kumimoji="0" lang="de-DE" sz="1800" b="0" i="0" u="none" strike="noStrike" kern="1200" cap="none" spc="0" normalizeH="0" baseline="0" noProof="0" dirty="0">
                <a:ln>
                  <a:noFill/>
                </a:ln>
                <a:solidFill>
                  <a:prstClr val="black"/>
                </a:solidFill>
                <a:effectLst/>
                <a:uLnTx/>
                <a:uFillTx/>
                <a:latin typeface="+mn-lt"/>
                <a:ea typeface="+mj-ea"/>
                <a:cs typeface="+mj-cs"/>
              </a:rPr>
              <a:t> von Straßenentwässerungsanlagen in neue Trassen in Folge Straßenbahnbau</a:t>
            </a:r>
            <a:br>
              <a:rPr kumimoji="0" lang="de-DE" sz="1800" b="0" i="0" u="none" strike="noStrike" kern="1200" cap="none" spc="0" normalizeH="0" baseline="0" noProof="0" dirty="0">
                <a:ln>
                  <a:noFill/>
                </a:ln>
                <a:solidFill>
                  <a:prstClr val="black"/>
                </a:solidFill>
                <a:effectLst/>
                <a:uLnTx/>
                <a:uFillTx/>
                <a:latin typeface="+mn-lt"/>
                <a:ea typeface="+mj-ea"/>
                <a:cs typeface="+mj-cs"/>
              </a:rPr>
            </a:br>
            <a:r>
              <a:rPr kumimoji="0" lang="de-DE" sz="1800" b="0" i="0" u="none" strike="noStrike" kern="1200" cap="none" spc="0" normalizeH="0" baseline="0" noProof="0" dirty="0">
                <a:ln>
                  <a:noFill/>
                </a:ln>
                <a:solidFill>
                  <a:prstClr val="black"/>
                </a:solidFill>
                <a:effectLst/>
                <a:uLnTx/>
                <a:uFillTx/>
                <a:latin typeface="+mn-lt"/>
                <a:ea typeface="+mj-ea"/>
                <a:cs typeface="+mj-cs"/>
              </a:rPr>
              <a:t>Erneuerung und Instandsetzung von Straßenentwässerungsanlagen (Regenwasserkanäle und Schächte sowie Straßenabläufe)</a:t>
            </a:r>
          </a:p>
          <a:p>
            <a:pPr marL="557530" indent="-285750">
              <a:spcBef>
                <a:spcPts val="600"/>
              </a:spcBef>
            </a:pPr>
            <a:r>
              <a:rPr kumimoji="0" lang="de-DE" sz="1800" b="0" i="0" u="none" strike="noStrike" kern="1200" cap="none" spc="0" normalizeH="0" baseline="0" noProof="0" dirty="0" err="1">
                <a:ln>
                  <a:noFill/>
                </a:ln>
                <a:solidFill>
                  <a:prstClr val="black"/>
                </a:solidFill>
                <a:effectLst/>
                <a:uLnTx/>
                <a:uFillTx/>
                <a:latin typeface="+mn-lt"/>
                <a:ea typeface="+mj-ea"/>
                <a:cs typeface="+mj-cs"/>
              </a:rPr>
              <a:t>Umverlegung</a:t>
            </a:r>
            <a:r>
              <a:rPr kumimoji="0" lang="de-DE" sz="1800" b="0" i="0" u="none" strike="noStrike" kern="1200" cap="none" spc="0" normalizeH="0" baseline="0" noProof="0" dirty="0">
                <a:ln>
                  <a:noFill/>
                </a:ln>
                <a:solidFill>
                  <a:prstClr val="black"/>
                </a:solidFill>
                <a:effectLst/>
                <a:uLnTx/>
                <a:uFillTx/>
                <a:latin typeface="+mn-lt"/>
                <a:ea typeface="+mj-ea"/>
                <a:cs typeface="+mj-cs"/>
              </a:rPr>
              <a:t> von Schmutzwasseranlagen in neue Trassen in Folge Straßenbahnbau</a:t>
            </a:r>
          </a:p>
          <a:p>
            <a:pPr marL="557530" indent="-285750">
              <a:spcBef>
                <a:spcPts val="600"/>
              </a:spcBef>
            </a:pPr>
            <a:r>
              <a:rPr kumimoji="0" lang="de-DE" sz="1800" b="0" i="0" u="none" strike="noStrike" kern="1200" cap="none" spc="0" normalizeH="0" baseline="0" noProof="0" dirty="0">
                <a:ln>
                  <a:noFill/>
                </a:ln>
                <a:solidFill>
                  <a:prstClr val="black"/>
                </a:solidFill>
                <a:effectLst/>
                <a:uLnTx/>
                <a:uFillTx/>
                <a:latin typeface="+mn-lt"/>
                <a:ea typeface="+mj-ea"/>
                <a:cs typeface="+mj-cs"/>
              </a:rPr>
              <a:t>Erneuerung und Instandsetzung von Schmutzwasseranlagen (Schmutzwasserkanäle und Schächte)</a:t>
            </a:r>
          </a:p>
          <a:p>
            <a:pPr marL="557530" indent="-285750">
              <a:spcBef>
                <a:spcPts val="600"/>
              </a:spcBef>
            </a:pPr>
            <a:r>
              <a:rPr kumimoji="0" lang="de-DE" sz="1800" b="0" i="0" u="none" strike="noStrike" kern="1200" cap="none" spc="0" normalizeH="0" baseline="0" noProof="0" dirty="0" err="1">
                <a:ln>
                  <a:noFill/>
                </a:ln>
                <a:solidFill>
                  <a:prstClr val="black"/>
                </a:solidFill>
                <a:effectLst/>
                <a:uLnTx/>
                <a:uFillTx/>
                <a:latin typeface="+mn-lt"/>
                <a:ea typeface="+mj-ea"/>
                <a:cs typeface="+mj-cs"/>
              </a:rPr>
              <a:t>Umverlegung</a:t>
            </a:r>
            <a:r>
              <a:rPr kumimoji="0" lang="de-DE" sz="1800" b="0" i="0" u="none" strike="noStrike" kern="1200" cap="none" spc="0" normalizeH="0" baseline="0" noProof="0" dirty="0">
                <a:ln>
                  <a:noFill/>
                </a:ln>
                <a:solidFill>
                  <a:prstClr val="black"/>
                </a:solidFill>
                <a:effectLst/>
                <a:uLnTx/>
                <a:uFillTx/>
                <a:latin typeface="+mn-lt"/>
                <a:ea typeface="+mj-ea"/>
                <a:cs typeface="+mj-cs"/>
              </a:rPr>
              <a:t> von Trinkwasseranlagen in neue Trassen in Folge Straßenbahnbau</a:t>
            </a:r>
          </a:p>
          <a:p>
            <a:pPr marL="557530" indent="-285750">
              <a:spcBef>
                <a:spcPts val="600"/>
              </a:spcBef>
            </a:pPr>
            <a:r>
              <a:rPr lang="de-DE" sz="1800" b="0" dirty="0">
                <a:solidFill>
                  <a:prstClr val="black"/>
                </a:solidFill>
                <a:latin typeface="+mn-lt"/>
              </a:rPr>
              <a:t>Erneuerung und Instandsetzung von Trinkwasseranlagen (Hauptleitungen, Versorgungsleitungen)</a:t>
            </a:r>
          </a:p>
          <a:p>
            <a:pPr marL="557530" indent="-285750">
              <a:spcBef>
                <a:spcPts val="600"/>
              </a:spcBef>
            </a:pPr>
            <a:r>
              <a:rPr lang="de-DE" sz="1800" b="0" dirty="0">
                <a:solidFill>
                  <a:prstClr val="black"/>
                </a:solidFill>
                <a:latin typeface="+mn-lt"/>
              </a:rPr>
              <a:t>Neubau </a:t>
            </a:r>
            <a:r>
              <a:rPr kumimoji="0" lang="de-DE" sz="1800" b="0" i="0" u="none" strike="noStrike" kern="1200" cap="none" spc="0" normalizeH="0" baseline="0" noProof="0" dirty="0">
                <a:ln>
                  <a:noFill/>
                </a:ln>
                <a:solidFill>
                  <a:prstClr val="black"/>
                </a:solidFill>
                <a:effectLst/>
                <a:uLnTx/>
                <a:uFillTx/>
                <a:latin typeface="+mn-lt"/>
                <a:ea typeface="+mj-ea"/>
                <a:cs typeface="+mj-cs"/>
              </a:rPr>
              <a:t>von </a:t>
            </a:r>
            <a:r>
              <a:rPr lang="de-DE" sz="1800" b="0" dirty="0">
                <a:solidFill>
                  <a:prstClr val="black"/>
                </a:solidFill>
                <a:latin typeface="+mn-lt"/>
              </a:rPr>
              <a:t>Abwasserdruckrohrleitungen</a:t>
            </a:r>
            <a:br>
              <a:rPr kumimoji="0" lang="de-DE" sz="1800" b="0" i="0" u="none" strike="noStrike" kern="1200" cap="none" spc="0" normalizeH="0" baseline="0" noProof="0" dirty="0">
                <a:ln>
                  <a:noFill/>
                </a:ln>
                <a:solidFill>
                  <a:prstClr val="black"/>
                </a:solidFill>
                <a:effectLst/>
                <a:uLnTx/>
                <a:uFillTx/>
                <a:latin typeface="+mn-lt"/>
                <a:ea typeface="+mj-ea"/>
                <a:cs typeface="+mj-cs"/>
              </a:rPr>
            </a:br>
            <a:r>
              <a:rPr kumimoji="0" lang="de-DE" sz="1800" b="0" i="0" u="none" strike="noStrike" kern="1200" cap="none" spc="0" normalizeH="0" baseline="0" noProof="0" dirty="0">
                <a:ln>
                  <a:noFill/>
                </a:ln>
                <a:solidFill>
                  <a:prstClr val="black"/>
                </a:solidFill>
                <a:effectLst/>
                <a:uLnTx/>
                <a:uFillTx/>
                <a:latin typeface="+mn-lt"/>
                <a:ea typeface="+mj-ea"/>
                <a:cs typeface="+mj-cs"/>
              </a:rPr>
              <a:t>Das Investitionsvolumen beträgt in Summe der o. g. Maßnahmen  ca. 15,5 Mio. €. </a:t>
            </a:r>
            <a:r>
              <a:rPr lang="de-DE" sz="1800" b="0" dirty="0">
                <a:latin typeface="+mn-lt"/>
              </a:rPr>
              <a:t>	</a:t>
            </a:r>
            <a:r>
              <a:rPr lang="de-DE" sz="2800" dirty="0"/>
              <a:t>																</a:t>
            </a:r>
            <a:br>
              <a:rPr lang="de-DE" i="1" dirty="0">
                <a:solidFill>
                  <a:srgbClr val="FF0000"/>
                </a:solidFill>
              </a:rPr>
            </a:br>
            <a:endParaRPr lang="de-DE" i="1" dirty="0">
              <a:solidFill>
                <a:srgbClr val="FF0000"/>
              </a:solidFill>
            </a:endParaRPr>
          </a:p>
        </p:txBody>
      </p:sp>
    </p:spTree>
    <p:extLst>
      <p:ext uri="{BB962C8B-B14F-4D97-AF65-F5344CB8AC3E}">
        <p14:creationId xmlns:p14="http://schemas.microsoft.com/office/powerpoint/2010/main" val="198227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FFA4E2-946C-6F3B-C95C-0C88D3712823}"/>
              </a:ext>
            </a:extLst>
          </p:cNvPr>
          <p:cNvSpPr>
            <a:spLocks noGrp="1"/>
          </p:cNvSpPr>
          <p:nvPr>
            <p:ph type="title"/>
          </p:nvPr>
        </p:nvSpPr>
        <p:spPr/>
        <p:txBody>
          <a:bodyPr/>
          <a:lstStyle/>
          <a:p>
            <a:r>
              <a:rPr lang="de-DE" dirty="0"/>
              <a:t>Geplante Baumaßnahmen der BWB in Folge des Straßenneubaus durch SenMVKU  „An der Schule“																				</a:t>
            </a:r>
            <a:br>
              <a:rPr lang="de-DE" sz="1600" dirty="0">
                <a:latin typeface="Berlin Type Office"/>
              </a:rPr>
            </a:br>
            <a:endParaRPr lang="de-DE" sz="1200" dirty="0">
              <a:latin typeface="Berlin Type Office"/>
            </a:endParaRPr>
          </a:p>
        </p:txBody>
      </p:sp>
      <p:sp>
        <p:nvSpPr>
          <p:cNvPr id="3" name="Fußzeilenplatzhalter 2">
            <a:extLst>
              <a:ext uri="{FF2B5EF4-FFF2-40B4-BE49-F238E27FC236}">
                <a16:creationId xmlns:a16="http://schemas.microsoft.com/office/drawing/2014/main" id="{8C6182C3-9816-A447-DED0-B69A1FD58BFF}"/>
              </a:ext>
            </a:extLst>
          </p:cNvPr>
          <p:cNvSpPr>
            <a:spLocks noGrp="1"/>
          </p:cNvSpPr>
          <p:nvPr>
            <p:ph type="ftr" sz="quarter" idx="11"/>
          </p:nvPr>
        </p:nvSpPr>
        <p:spPr/>
        <p:txBody>
          <a:bodyPr/>
          <a:lstStyle/>
          <a:p>
            <a:r>
              <a:rPr lang="de-DE"/>
              <a:t>Bürgerdialog Verkehrslösung Mahlsdorf  29. Mai 2026</a:t>
            </a:r>
          </a:p>
        </p:txBody>
      </p:sp>
      <p:sp>
        <p:nvSpPr>
          <p:cNvPr id="4" name="Inhaltsplatzhalter 2">
            <a:extLst>
              <a:ext uri="{FF2B5EF4-FFF2-40B4-BE49-F238E27FC236}">
                <a16:creationId xmlns:a16="http://schemas.microsoft.com/office/drawing/2014/main" id="{BBE13110-91C2-457B-80CF-35792AAD11CA}"/>
              </a:ext>
            </a:extLst>
          </p:cNvPr>
          <p:cNvSpPr txBox="1">
            <a:spLocks/>
          </p:cNvSpPr>
          <p:nvPr/>
        </p:nvSpPr>
        <p:spPr>
          <a:xfrm>
            <a:off x="307039" y="1747859"/>
            <a:ext cx="10895013" cy="3889375"/>
          </a:xfrm>
          <a:prstGeom prst="rect">
            <a:avLst/>
          </a:prstGeom>
        </p:spPr>
        <p:txBody>
          <a:bodyPr/>
          <a:lstStyle>
            <a:lvl1pPr marL="1778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3556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539750" indent="-1841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71913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780" indent="0">
              <a:spcBef>
                <a:spcPts val="600"/>
              </a:spcBef>
              <a:buNone/>
            </a:pPr>
            <a:r>
              <a:rPr lang="de-DE" sz="1800" dirty="0">
                <a:solidFill>
                  <a:schemeClr val="accent2">
                    <a:lumMod val="60000"/>
                    <a:lumOff val="40000"/>
                  </a:schemeClr>
                </a:solidFill>
                <a:latin typeface="Berlin Type Office"/>
                <a:ea typeface="+mj-ea"/>
                <a:cs typeface="+mj-cs"/>
              </a:rPr>
              <a:t>Die Netzbaumaßnahme der BWB befindet sich aktuell in der Objektplanung. Auf der Grundlage des aktuellen Planungsstandes sind im Einzelnen folgende Maßnahmen vorgesehen:</a:t>
            </a:r>
            <a:br>
              <a:rPr lang="de-DE" sz="2400" dirty="0">
                <a:solidFill>
                  <a:schemeClr val="accent2">
                    <a:lumMod val="60000"/>
                    <a:lumOff val="40000"/>
                  </a:schemeClr>
                </a:solidFill>
                <a:latin typeface="Berlin Type Office"/>
              </a:rPr>
            </a:br>
            <a:endParaRPr lang="de-DE" sz="2400" dirty="0">
              <a:solidFill>
                <a:schemeClr val="accent2">
                  <a:lumMod val="60000"/>
                  <a:lumOff val="40000"/>
                </a:schemeClr>
              </a:solidFill>
              <a:latin typeface="Berlin Type Office"/>
            </a:endParaRPr>
          </a:p>
          <a:p>
            <a:pPr marL="557530" indent="-285750">
              <a:spcBef>
                <a:spcPts val="600"/>
              </a:spcBef>
            </a:pPr>
            <a:r>
              <a:rPr lang="de-DE" sz="1800" dirty="0">
                <a:latin typeface="Berlin Type Office"/>
              </a:rPr>
              <a:t>Neubau von Straßenentwässerungsanlagen (Regenwasserkanäle, Schächte und Straßenabläufe)</a:t>
            </a:r>
            <a:br>
              <a:rPr lang="de-DE" sz="1800" dirty="0">
                <a:latin typeface="Berlin Type Office"/>
              </a:rPr>
            </a:br>
            <a:r>
              <a:rPr lang="de-DE" sz="1800" dirty="0">
                <a:latin typeface="Berlin Type Office"/>
              </a:rPr>
              <a:t>Erneuerung und Instandsetzung von Schmutzwasseranlagen (Schmutzwasserkanäle und Schächte)</a:t>
            </a:r>
          </a:p>
          <a:p>
            <a:pPr marL="557530" indent="-285750">
              <a:spcBef>
                <a:spcPts val="600"/>
              </a:spcBef>
            </a:pPr>
            <a:r>
              <a:rPr lang="de-DE" sz="1800" dirty="0">
                <a:latin typeface="Berlin Type Office"/>
              </a:rPr>
              <a:t>Sanierung und Instandsetzung von Straßenentwässerungsanlagen (Regenwasserkanäle und Schächte sowie Straßenabläufe)</a:t>
            </a:r>
          </a:p>
          <a:p>
            <a:pPr marL="557530" indent="-285750">
              <a:spcBef>
                <a:spcPts val="600"/>
              </a:spcBef>
            </a:pPr>
            <a:r>
              <a:rPr lang="de-DE" sz="1800" dirty="0">
                <a:latin typeface="Berlin Type Office"/>
              </a:rPr>
              <a:t>Erneuerung von Trinkwasserhauptleitungen</a:t>
            </a:r>
          </a:p>
          <a:p>
            <a:pPr marL="557530" indent="-285750">
              <a:spcBef>
                <a:spcPts val="600"/>
              </a:spcBef>
            </a:pPr>
            <a:r>
              <a:rPr lang="de-DE" sz="1800" dirty="0">
                <a:latin typeface="Berlin Type Office"/>
              </a:rPr>
              <a:t>Erneuerung und Erweiterung von Trinkwasserversorgungsleitungen</a:t>
            </a:r>
            <a:br>
              <a:rPr lang="de-DE" sz="1800" dirty="0">
                <a:latin typeface="Berlin Type Office"/>
              </a:rPr>
            </a:br>
            <a:br>
              <a:rPr lang="de-DE" sz="1800" dirty="0">
                <a:latin typeface="Berlin Type Office"/>
              </a:rPr>
            </a:br>
            <a:r>
              <a:rPr lang="de-DE" sz="1800" dirty="0">
                <a:latin typeface="Berlin Type Office"/>
              </a:rPr>
              <a:t>Das Investitionsvolumen beträgt in Summe der o. g. Maßnahmen  ca. 6,5 Mio. €. </a:t>
            </a:r>
            <a:r>
              <a:rPr lang="de-DE" sz="1800" b="0" dirty="0">
                <a:latin typeface="+mn-lt"/>
              </a:rPr>
              <a:t>	</a:t>
            </a:r>
            <a:r>
              <a:rPr lang="de-DE" sz="2800" dirty="0"/>
              <a:t>																</a:t>
            </a:r>
            <a:br>
              <a:rPr lang="de-DE" i="1" dirty="0">
                <a:solidFill>
                  <a:srgbClr val="FF0000"/>
                </a:solidFill>
              </a:rPr>
            </a:br>
            <a:endParaRPr lang="de-DE" i="1" dirty="0">
              <a:solidFill>
                <a:srgbClr val="FF0000"/>
              </a:solidFill>
            </a:endParaRPr>
          </a:p>
        </p:txBody>
      </p:sp>
    </p:spTree>
    <p:extLst>
      <p:ext uri="{BB962C8B-B14F-4D97-AF65-F5344CB8AC3E}">
        <p14:creationId xmlns:p14="http://schemas.microsoft.com/office/powerpoint/2010/main" val="2181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878BB-A99D-4187-BA37-AFC96CD971B5}"/>
              </a:ext>
            </a:extLst>
          </p:cNvPr>
          <p:cNvSpPr>
            <a:spLocks noGrp="1"/>
          </p:cNvSpPr>
          <p:nvPr>
            <p:ph type="title"/>
          </p:nvPr>
        </p:nvSpPr>
        <p:spPr/>
        <p:txBody>
          <a:bodyPr/>
          <a:lstStyle/>
          <a:p>
            <a:r>
              <a:rPr lang="de-DE" sz="3200" dirty="0"/>
              <a:t>Auswirkungen Umplanung</a:t>
            </a:r>
            <a:br>
              <a:rPr lang="de-DE" sz="3200" dirty="0"/>
            </a:br>
            <a:br>
              <a:rPr lang="de-DE" sz="3200" dirty="0"/>
            </a:br>
            <a:endParaRPr lang="de-DE" dirty="0"/>
          </a:p>
        </p:txBody>
      </p:sp>
      <p:sp>
        <p:nvSpPr>
          <p:cNvPr id="3" name="Inhaltsplatzhalter 2">
            <a:extLst>
              <a:ext uri="{FF2B5EF4-FFF2-40B4-BE49-F238E27FC236}">
                <a16:creationId xmlns:a16="http://schemas.microsoft.com/office/drawing/2014/main" id="{5A0F6E0D-93A3-4537-9F37-125C6D615F4D}"/>
              </a:ext>
            </a:extLst>
          </p:cNvPr>
          <p:cNvSpPr>
            <a:spLocks noGrp="1"/>
          </p:cNvSpPr>
          <p:nvPr>
            <p:ph idx="1"/>
          </p:nvPr>
        </p:nvSpPr>
        <p:spPr>
          <a:xfrm>
            <a:off x="315999" y="1192306"/>
            <a:ext cx="10895013" cy="4823012"/>
          </a:xfrm>
        </p:spPr>
        <p:txBody>
          <a:bodyPr/>
          <a:lstStyle/>
          <a:p>
            <a:pPr marL="742950" lvl="1" indent="-285750">
              <a:spcAft>
                <a:spcPts val="600"/>
              </a:spcAft>
            </a:pPr>
            <a:r>
              <a:rPr lang="de-DE" sz="1800" u="sng" dirty="0">
                <a:solidFill>
                  <a:srgbClr val="000000"/>
                </a:solidFill>
                <a:effectLst/>
                <a:ea typeface="Times New Roman" panose="02020603050405020304" pitchFamily="18" charset="0"/>
              </a:rPr>
              <a:t>zeitliche Verzögerung: Mindestens 6 Jahre</a:t>
            </a:r>
            <a:r>
              <a:rPr lang="de-DE" sz="1800" dirty="0">
                <a:solidFill>
                  <a:srgbClr val="000000"/>
                </a:solidFill>
                <a:effectLst/>
                <a:ea typeface="Times New Roman" panose="02020603050405020304" pitchFamily="18" charset="0"/>
              </a:rPr>
              <a:t>, um den aktuellen Planungsstand erneut zu erreichen.</a:t>
            </a:r>
            <a:endParaRPr lang="de-DE" sz="1800" dirty="0">
              <a:effectLst/>
              <a:ea typeface="Times New Roman" panose="02020603050405020304" pitchFamily="18" charset="0"/>
            </a:endParaRPr>
          </a:p>
          <a:p>
            <a:pPr marL="742950" lvl="1" indent="-285750">
              <a:spcAft>
                <a:spcPts val="600"/>
              </a:spcAft>
            </a:pPr>
            <a:r>
              <a:rPr lang="de-DE" sz="1800" dirty="0">
                <a:solidFill>
                  <a:srgbClr val="000000"/>
                </a:solidFill>
                <a:effectLst/>
                <a:ea typeface="Times New Roman" panose="02020603050405020304" pitchFamily="18" charset="0"/>
              </a:rPr>
              <a:t>Planfeststellungsbeschluss und damit </a:t>
            </a:r>
            <a:r>
              <a:rPr lang="de-DE" sz="1800" u="sng" dirty="0">
                <a:solidFill>
                  <a:srgbClr val="000000"/>
                </a:solidFill>
                <a:effectLst/>
                <a:ea typeface="Times New Roman" panose="02020603050405020304" pitchFamily="18" charset="0"/>
              </a:rPr>
              <a:t>Baurecht für die Straßenbahn würde frühestens 2032</a:t>
            </a:r>
            <a:r>
              <a:rPr lang="de-DE" sz="1800" dirty="0">
                <a:solidFill>
                  <a:srgbClr val="000000"/>
                </a:solidFill>
                <a:effectLst/>
                <a:ea typeface="Times New Roman" panose="02020603050405020304" pitchFamily="18" charset="0"/>
              </a:rPr>
              <a:t> vorliegen.</a:t>
            </a:r>
            <a:endParaRPr lang="de-DE" sz="1800" dirty="0">
              <a:effectLst/>
              <a:ea typeface="Times New Roman" panose="02020603050405020304" pitchFamily="18" charset="0"/>
            </a:endParaRPr>
          </a:p>
          <a:p>
            <a:pPr marL="742950" lvl="1" indent="-285750">
              <a:spcAft>
                <a:spcPts val="600"/>
              </a:spcAft>
            </a:pPr>
            <a:r>
              <a:rPr lang="de-DE" sz="1800" dirty="0">
                <a:solidFill>
                  <a:srgbClr val="000000"/>
                </a:solidFill>
                <a:effectLst/>
                <a:ea typeface="Times New Roman" panose="02020603050405020304" pitchFamily="18" charset="0"/>
              </a:rPr>
              <a:t>Damit könnte </a:t>
            </a:r>
            <a:r>
              <a:rPr lang="de-DE" sz="1800" u="sng" dirty="0">
                <a:solidFill>
                  <a:srgbClr val="000000"/>
                </a:solidFill>
                <a:effectLst/>
                <a:ea typeface="Times New Roman" panose="02020603050405020304" pitchFamily="18" charset="0"/>
              </a:rPr>
              <a:t>der 10 min Takt für die Straßenbahn erst frühestens im Jahr 2034 realisiert werden</a:t>
            </a:r>
            <a:r>
              <a:rPr lang="de-DE" sz="1800" dirty="0">
                <a:solidFill>
                  <a:srgbClr val="000000"/>
                </a:solidFill>
                <a:effectLst/>
                <a:ea typeface="Times New Roman" panose="02020603050405020304" pitchFamily="18" charset="0"/>
              </a:rPr>
              <a:t>.</a:t>
            </a:r>
            <a:endParaRPr lang="de-DE" sz="1800" dirty="0">
              <a:effectLst/>
              <a:ea typeface="Times New Roman" panose="02020603050405020304" pitchFamily="18" charset="0"/>
            </a:endParaRPr>
          </a:p>
          <a:p>
            <a:pPr marL="742950" lvl="1" indent="-285750">
              <a:spcAft>
                <a:spcPts val="600"/>
              </a:spcAft>
            </a:pPr>
            <a:r>
              <a:rPr lang="de-DE" sz="1800" u="sng" dirty="0">
                <a:solidFill>
                  <a:srgbClr val="000000"/>
                </a:solidFill>
                <a:effectLst/>
                <a:ea typeface="Times New Roman" panose="02020603050405020304" pitchFamily="18" charset="0"/>
              </a:rPr>
              <a:t>Risiko:</a:t>
            </a:r>
            <a:r>
              <a:rPr lang="de-DE" sz="1800" dirty="0">
                <a:solidFill>
                  <a:srgbClr val="000000"/>
                </a:solidFill>
                <a:effectLst/>
                <a:ea typeface="Times New Roman" panose="02020603050405020304" pitchFamily="18" charset="0"/>
              </a:rPr>
              <a:t> Straße ist in schlechtem baulichen Zustand, auch die Gleisanlagen und die Anlagen der BWB erfordern Erneuerungsmaßnahmen – Umplanungen würden zu betrieblichen Risiken für diese Infrastrukturen führen aufgrund der resultierenden Verzögerungen. </a:t>
            </a:r>
            <a:endParaRPr lang="de-DE" sz="1800" dirty="0">
              <a:effectLst/>
              <a:ea typeface="Times New Roman" panose="02020603050405020304" pitchFamily="18" charset="0"/>
            </a:endParaRPr>
          </a:p>
          <a:p>
            <a:pPr marL="742950" lvl="1" indent="-285750">
              <a:spcAft>
                <a:spcPts val="600"/>
              </a:spcAft>
            </a:pPr>
            <a:r>
              <a:rPr lang="de-DE" sz="1800" dirty="0">
                <a:solidFill>
                  <a:srgbClr val="000000"/>
                </a:solidFill>
                <a:effectLst/>
                <a:ea typeface="Times New Roman" panose="02020603050405020304" pitchFamily="18" charset="0"/>
              </a:rPr>
              <a:t>Es wäre ein „Dauerstau“ in der südlichen Hönower Straße und im nördlichen Hultschiner Damm zu erwarten. Ohne die Straße an der Schule gäbe es nur die angrenzenden Wohngebiete als Umfahrungsmöglichkeit.</a:t>
            </a:r>
            <a:endParaRPr lang="de-DE" sz="1800" dirty="0">
              <a:effectLst/>
              <a:ea typeface="Times New Roman" panose="02020603050405020304" pitchFamily="18" charset="0"/>
            </a:endParaRPr>
          </a:p>
          <a:p>
            <a:pPr marL="742950" lvl="1" indent="-285750">
              <a:spcAft>
                <a:spcPts val="600"/>
              </a:spcAft>
            </a:pPr>
            <a:r>
              <a:rPr lang="de-DE" sz="1800" dirty="0">
                <a:solidFill>
                  <a:srgbClr val="000000"/>
                </a:solidFill>
                <a:effectLst/>
                <a:ea typeface="Times New Roman" panose="02020603050405020304" pitchFamily="18" charset="0"/>
              </a:rPr>
              <a:t>Es bestünde ein planrechtliches Risiko durch unzureichende Platzverhältnisse für den Kfz-Verkehr in der südlichen Hönower Straße und auch im nördlichen Hultschiner Damm</a:t>
            </a:r>
            <a:endParaRPr lang="de-DE" sz="1800" dirty="0">
              <a:effectLst/>
              <a:ea typeface="Times New Roman" panose="02020603050405020304" pitchFamily="18" charset="0"/>
            </a:endParaRPr>
          </a:p>
          <a:p>
            <a:pPr marL="742950" lvl="1" indent="-285750">
              <a:spcAft>
                <a:spcPts val="600"/>
              </a:spcAft>
            </a:pPr>
            <a:r>
              <a:rPr lang="de-DE" sz="1800" dirty="0">
                <a:solidFill>
                  <a:srgbClr val="000000"/>
                </a:solidFill>
                <a:effectLst/>
                <a:ea typeface="Times New Roman" panose="02020603050405020304" pitchFamily="18" charset="0"/>
              </a:rPr>
              <a:t>Die Kosten für die Straßenbahnstrecke belaufen sich jetzt auf ca. 45 Mio. Zusätzliche Kosten von </a:t>
            </a:r>
            <a:r>
              <a:rPr lang="de-DE" sz="1800" u="sng" dirty="0">
                <a:solidFill>
                  <a:srgbClr val="000000"/>
                </a:solidFill>
                <a:effectLst/>
                <a:ea typeface="Times New Roman" panose="02020603050405020304" pitchFamily="18" charset="0"/>
              </a:rPr>
              <a:t>min. 5 Mio. €</a:t>
            </a:r>
            <a:r>
              <a:rPr lang="de-DE" sz="1800" dirty="0">
                <a:solidFill>
                  <a:srgbClr val="000000"/>
                </a:solidFill>
                <a:effectLst/>
                <a:ea typeface="Times New Roman" panose="02020603050405020304" pitchFamily="18" charset="0"/>
              </a:rPr>
              <a:t> für eine weitere Planung ohne mögliche weitere zusätzliche Baukosten (annähernd alle Leistungsphasen müssten sowohl für die Straßen als auch für die Straßenbahn neu geplant werden – daraus resultieren hohe Kosten, die im Haushalt nicht mehr abgebildet werden könnten.)</a:t>
            </a:r>
            <a:endParaRPr lang="de-DE" sz="1800" dirty="0">
              <a:effectLst/>
              <a:ea typeface="Times New Roman" panose="02020603050405020304" pitchFamily="18" charset="0"/>
            </a:endParaRPr>
          </a:p>
          <a:p>
            <a:pPr>
              <a:spcAft>
                <a:spcPts val="600"/>
              </a:spcAft>
            </a:pPr>
            <a:endParaRPr lang="de-DE" dirty="0"/>
          </a:p>
        </p:txBody>
      </p:sp>
      <p:sp>
        <p:nvSpPr>
          <p:cNvPr id="4" name="Fußzeilenplatzhalter 3">
            <a:extLst>
              <a:ext uri="{FF2B5EF4-FFF2-40B4-BE49-F238E27FC236}">
                <a16:creationId xmlns:a16="http://schemas.microsoft.com/office/drawing/2014/main" id="{1A576668-66F2-4CC9-B25C-1C5D48D4F32B}"/>
              </a:ext>
            </a:extLst>
          </p:cNvPr>
          <p:cNvSpPr>
            <a:spLocks noGrp="1"/>
          </p:cNvSpPr>
          <p:nvPr>
            <p:ph type="ftr" sz="quarter" idx="11"/>
          </p:nvPr>
        </p:nvSpPr>
        <p:spPr/>
        <p:txBody>
          <a:bodyPr/>
          <a:lstStyle/>
          <a:p>
            <a:r>
              <a:rPr lang="de-DE"/>
              <a:t>Bürgerdialog Verkehrslösung Mahlsdorf  29. Mai 2026</a:t>
            </a:r>
            <a:endParaRPr lang="de-DE" dirty="0"/>
          </a:p>
        </p:txBody>
      </p:sp>
    </p:spTree>
    <p:extLst>
      <p:ext uri="{BB962C8B-B14F-4D97-AF65-F5344CB8AC3E}">
        <p14:creationId xmlns:p14="http://schemas.microsoft.com/office/powerpoint/2010/main" val="2895237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p:txBody>
          <a:bodyPr/>
          <a:lstStyle/>
          <a:p>
            <a:r>
              <a:rPr lang="de-DE" dirty="0"/>
              <a:t>Planungsstand Straße „An der Schule“</a:t>
            </a:r>
          </a:p>
        </p:txBody>
      </p:sp>
      <p:sp>
        <p:nvSpPr>
          <p:cNvPr id="3" name="Inhaltsplatzhalter 2">
            <a:extLst>
              <a:ext uri="{FF2B5EF4-FFF2-40B4-BE49-F238E27FC236}">
                <a16:creationId xmlns:a16="http://schemas.microsoft.com/office/drawing/2014/main" id="{F9A8BA80-B284-4A33-9637-408B41F5FCF6}"/>
              </a:ext>
            </a:extLst>
          </p:cNvPr>
          <p:cNvSpPr>
            <a:spLocks noGrp="1"/>
          </p:cNvSpPr>
          <p:nvPr>
            <p:ph idx="1"/>
          </p:nvPr>
        </p:nvSpPr>
        <p:spPr>
          <a:xfrm>
            <a:off x="3801047" y="1523170"/>
            <a:ext cx="7487309" cy="946762"/>
          </a:xfrm>
        </p:spPr>
        <p:txBody>
          <a:bodyPr/>
          <a:lstStyle/>
          <a:p>
            <a:r>
              <a:rPr lang="de-DE" sz="1800" dirty="0"/>
              <a:t>Einleitung des Planfeststellungsverfahren (PFV) durch Vorhabenträger (VHT) SenMVKU, Abt V bei der Anhörungsbehörde </a:t>
            </a:r>
            <a:r>
              <a:rPr lang="de-DE" sz="1800" dirty="0" err="1"/>
              <a:t>SenSBW</a:t>
            </a:r>
            <a:r>
              <a:rPr lang="de-DE" sz="1800" dirty="0"/>
              <a:t> (AHB):  	Mai 2023</a:t>
            </a:r>
          </a:p>
          <a:p>
            <a:r>
              <a:rPr lang="de-DE" sz="1800" dirty="0"/>
              <a:t>formale und inhaltliche Prüfung auf Auslagefähigkeit durch AHB</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dirty="0"/>
              <a:t>Bürgerdialog Verkehrslösung Mahlsdorf 22.04.26</a:t>
            </a:r>
          </a:p>
        </p:txBody>
      </p:sp>
      <p:graphicFrame>
        <p:nvGraphicFramePr>
          <p:cNvPr id="5" name="Diagramm 4">
            <a:extLst>
              <a:ext uri="{FF2B5EF4-FFF2-40B4-BE49-F238E27FC236}">
                <a16:creationId xmlns:a16="http://schemas.microsoft.com/office/drawing/2014/main" id="{6E899206-C2AB-4830-B6EA-6E4B32F19B9B}"/>
              </a:ext>
            </a:extLst>
          </p:cNvPr>
          <p:cNvGraphicFramePr/>
          <p:nvPr/>
        </p:nvGraphicFramePr>
        <p:xfrm>
          <a:off x="294290" y="1523170"/>
          <a:ext cx="3506757" cy="4666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Inhaltsplatzhalter 2">
            <a:extLst>
              <a:ext uri="{FF2B5EF4-FFF2-40B4-BE49-F238E27FC236}">
                <a16:creationId xmlns:a16="http://schemas.microsoft.com/office/drawing/2014/main" id="{67AEE29E-4A79-49C3-9549-931D44BBDA09}"/>
              </a:ext>
            </a:extLst>
          </p:cNvPr>
          <p:cNvSpPr txBox="1">
            <a:spLocks/>
          </p:cNvSpPr>
          <p:nvPr/>
        </p:nvSpPr>
        <p:spPr>
          <a:xfrm>
            <a:off x="3801047" y="2851862"/>
            <a:ext cx="8002070" cy="1228894"/>
          </a:xfrm>
          <a:prstGeom prst="rect">
            <a:avLst/>
          </a:prstGeom>
        </p:spPr>
        <p:txBody>
          <a:bodyPr vert="horz" lIns="0" tIns="0" rIns="0" bIns="0" rtlCol="0" anchor="t" anchorCtr="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3556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539750" indent="-1841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71913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öffentliche Bekanntmachung </a:t>
            </a:r>
            <a:r>
              <a:rPr lang="de-DE" sz="1400" dirty="0"/>
              <a:t>(§ 73 Abs. 5 und § 27a VwVfG)</a:t>
            </a:r>
            <a:r>
              <a:rPr lang="de-DE" sz="1800" dirty="0"/>
              <a:t>: 		August 2023</a:t>
            </a:r>
          </a:p>
          <a:p>
            <a:r>
              <a:rPr lang="de-DE" sz="1800" dirty="0"/>
              <a:t>Auslegung der Planfeststellungsunterlage </a:t>
            </a:r>
            <a:r>
              <a:rPr lang="de-DE" sz="1400" dirty="0"/>
              <a:t>(§ 73 Abs. 2 und 3 VwVfG)</a:t>
            </a:r>
            <a:r>
              <a:rPr lang="de-DE" sz="1800" dirty="0"/>
              <a:t>: 	Aug – Sep 2023</a:t>
            </a:r>
          </a:p>
          <a:p>
            <a:r>
              <a:rPr lang="de-DE" sz="1800" dirty="0"/>
              <a:t>Einwendungsfrist </a:t>
            </a:r>
            <a:r>
              <a:rPr lang="de-DE" sz="1400" dirty="0"/>
              <a:t>(§ 73 Abs. 3a und 4 VwVfG </a:t>
            </a:r>
            <a:r>
              <a:rPr lang="de-DE" sz="1400" dirty="0" err="1"/>
              <a:t>i.V.m</a:t>
            </a:r>
            <a:r>
              <a:rPr lang="de-DE" sz="1400" dirty="0"/>
              <a:t>. § 21 Abs. 2 UVPG)</a:t>
            </a:r>
            <a:r>
              <a:rPr lang="de-DE" sz="1800" dirty="0"/>
              <a:t>: 	Sep – Nov 2023</a:t>
            </a:r>
          </a:p>
        </p:txBody>
      </p:sp>
      <p:sp>
        <p:nvSpPr>
          <p:cNvPr id="9" name="Inhaltsplatzhalter 2">
            <a:extLst>
              <a:ext uri="{FF2B5EF4-FFF2-40B4-BE49-F238E27FC236}">
                <a16:creationId xmlns:a16="http://schemas.microsoft.com/office/drawing/2014/main" id="{5B3AE170-0DB8-4B85-8CDF-4E90454AF2FF}"/>
              </a:ext>
            </a:extLst>
          </p:cNvPr>
          <p:cNvSpPr txBox="1">
            <a:spLocks/>
          </p:cNvSpPr>
          <p:nvPr/>
        </p:nvSpPr>
        <p:spPr>
          <a:xfrm>
            <a:off x="3801047" y="4204717"/>
            <a:ext cx="7487309" cy="1439337"/>
          </a:xfrm>
          <a:prstGeom prst="rect">
            <a:avLst/>
          </a:prstGeom>
        </p:spPr>
        <p:txBody>
          <a:bodyPr vert="horz" lIns="0" tIns="0" rIns="0" bIns="0" rtlCol="0" anchor="t" anchorCtr="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3556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539750" indent="-1841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71913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t>Einwendungsbearbeitung durch VHT</a:t>
            </a:r>
          </a:p>
          <a:p>
            <a:r>
              <a:rPr lang="de-DE" sz="1800" dirty="0"/>
              <a:t>Grobprüfung der AHB auf Erörterungsfähigkeit durch AHB</a:t>
            </a:r>
            <a:endParaRPr lang="de-DE" sz="1400" dirty="0"/>
          </a:p>
          <a:p>
            <a:r>
              <a:rPr lang="de-DE" sz="1800" dirty="0">
                <a:solidFill>
                  <a:schemeClr val="accent1"/>
                </a:solidFill>
              </a:rPr>
              <a:t>aktuell: Einarbeitung Prüfhinweise </a:t>
            </a:r>
          </a:p>
          <a:p>
            <a:r>
              <a:rPr lang="de-DE" sz="1800" dirty="0">
                <a:solidFill>
                  <a:schemeClr val="accent1"/>
                </a:solidFill>
              </a:rPr>
              <a:t>anschließend: abschließende Prüfung auf Erörterungsfähigkeit durch AHB und Festlegung des Erörterungstermins</a:t>
            </a:r>
          </a:p>
        </p:txBody>
      </p:sp>
      <p:sp>
        <p:nvSpPr>
          <p:cNvPr id="10" name="Inhaltsplatzhalter 2">
            <a:extLst>
              <a:ext uri="{FF2B5EF4-FFF2-40B4-BE49-F238E27FC236}">
                <a16:creationId xmlns:a16="http://schemas.microsoft.com/office/drawing/2014/main" id="{32FF1DD8-7A60-448A-A206-5EEC17F23899}"/>
              </a:ext>
            </a:extLst>
          </p:cNvPr>
          <p:cNvSpPr txBox="1">
            <a:spLocks/>
          </p:cNvSpPr>
          <p:nvPr/>
        </p:nvSpPr>
        <p:spPr>
          <a:xfrm>
            <a:off x="3801047" y="5753114"/>
            <a:ext cx="7487309" cy="488280"/>
          </a:xfrm>
          <a:prstGeom prst="rect">
            <a:avLst/>
          </a:prstGeom>
        </p:spPr>
        <p:txBody>
          <a:bodyPr vert="horz" lIns="0" tIns="0" rIns="0" bIns="0" rtlCol="0" anchor="t" anchorCtr="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355600"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539750" indent="-1841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71913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800" dirty="0">
                <a:solidFill>
                  <a:schemeClr val="accent1"/>
                </a:solidFill>
              </a:rPr>
              <a:t>Erörterungstermin </a:t>
            </a:r>
            <a:r>
              <a:rPr lang="de-DE" sz="1400" dirty="0">
                <a:solidFill>
                  <a:schemeClr val="accent1"/>
                </a:solidFill>
              </a:rPr>
              <a:t>(§ 73 Abs. 6 VwVfG) </a:t>
            </a:r>
            <a:r>
              <a:rPr lang="de-DE" sz="1800" dirty="0">
                <a:solidFill>
                  <a:schemeClr val="accent1"/>
                </a:solidFill>
              </a:rPr>
              <a:t>– Erörtern der eingegangenen Einwendungen und Stellungnahmen</a:t>
            </a:r>
          </a:p>
        </p:txBody>
      </p:sp>
    </p:spTree>
    <p:extLst>
      <p:ext uri="{BB962C8B-B14F-4D97-AF65-F5344CB8AC3E}">
        <p14:creationId xmlns:p14="http://schemas.microsoft.com/office/powerpoint/2010/main" val="1761194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712BAAA7-EAF8-4688-831A-9C3E5FF6E1D8}"/>
              </a:ext>
            </a:extLst>
          </p:cNvPr>
          <p:cNvPicPr>
            <a:picLocks noChangeAspect="1"/>
          </p:cNvPicPr>
          <p:nvPr/>
        </p:nvPicPr>
        <p:blipFill rotWithShape="1">
          <a:blip r:embed="rId2"/>
          <a:srcRect t="2654" b="20087"/>
          <a:stretch/>
        </p:blipFill>
        <p:spPr>
          <a:xfrm>
            <a:off x="7520421" y="3001036"/>
            <a:ext cx="4428238" cy="2952969"/>
          </a:xfrm>
          <a:prstGeom prst="rect">
            <a:avLst/>
          </a:prstGeom>
        </p:spPr>
      </p:pic>
      <p:sp>
        <p:nvSpPr>
          <p:cNvPr id="2" name="Titel 1">
            <a:extLst>
              <a:ext uri="{FF2B5EF4-FFF2-40B4-BE49-F238E27FC236}">
                <a16:creationId xmlns:a16="http://schemas.microsoft.com/office/drawing/2014/main" id="{8C3288D8-0D06-43FC-9A93-01F5D154DEC2}"/>
              </a:ext>
            </a:extLst>
          </p:cNvPr>
          <p:cNvSpPr>
            <a:spLocks noGrp="1"/>
          </p:cNvSpPr>
          <p:nvPr>
            <p:ph type="title"/>
          </p:nvPr>
        </p:nvSpPr>
        <p:spPr>
          <a:xfrm>
            <a:off x="647700" y="667859"/>
            <a:ext cx="6506136" cy="1080000"/>
          </a:xfrm>
        </p:spPr>
        <p:txBody>
          <a:bodyPr/>
          <a:lstStyle/>
          <a:p>
            <a:r>
              <a:rPr lang="de-DE" dirty="0"/>
              <a:t>Planungsstand Straße „An der Schule“</a:t>
            </a:r>
            <a:br>
              <a:rPr lang="de-DE" dirty="0"/>
            </a:br>
            <a:r>
              <a:rPr lang="de-DE" dirty="0"/>
              <a:t>– verkehrliche Auswirkungen</a:t>
            </a:r>
          </a:p>
        </p:txBody>
      </p:sp>
      <p:sp>
        <p:nvSpPr>
          <p:cNvPr id="3" name="Inhaltsplatzhalter 2">
            <a:extLst>
              <a:ext uri="{FF2B5EF4-FFF2-40B4-BE49-F238E27FC236}">
                <a16:creationId xmlns:a16="http://schemas.microsoft.com/office/drawing/2014/main" id="{F9A8BA80-B284-4A33-9637-408B41F5FCF6}"/>
              </a:ext>
            </a:extLst>
          </p:cNvPr>
          <p:cNvSpPr>
            <a:spLocks noGrp="1"/>
          </p:cNvSpPr>
          <p:nvPr>
            <p:ph idx="1"/>
          </p:nvPr>
        </p:nvSpPr>
        <p:spPr>
          <a:xfrm>
            <a:off x="521167" y="1747859"/>
            <a:ext cx="6734162" cy="3738541"/>
          </a:xfrm>
        </p:spPr>
        <p:txBody>
          <a:bodyPr/>
          <a:lstStyle/>
          <a:p>
            <a:r>
              <a:rPr lang="de-DE" dirty="0"/>
              <a:t>zugrundeliegende Verkehrsorganisation wickelt Verkehr auf Hauptverkehrsstraßen ab</a:t>
            </a:r>
          </a:p>
          <a:p>
            <a:r>
              <a:rPr lang="de-DE" dirty="0"/>
              <a:t>für Routenwahl ist vorrangig der Streckenwiderstand respektive der Aufwand der Route (Fahrtdauer, Wegelänge, Reisegeschwindigkeit, Komfort) maßgeblich</a:t>
            </a:r>
          </a:p>
          <a:p>
            <a:r>
              <a:rPr lang="de-DE" dirty="0"/>
              <a:t>nach Bedarf können im Rahmen der Erfolgskontrolle nach Umsetzung des Vorhabens weitere bezirkliche Maßnahmen im untergeordneten Straßennetz geprüft und umgesetzt werden</a:t>
            </a:r>
          </a:p>
          <a:p>
            <a:pPr marL="0" indent="0">
              <a:buNone/>
            </a:pPr>
            <a:endParaRPr lang="de-DE" dirty="0"/>
          </a:p>
          <a:p>
            <a:pPr marL="0" indent="0">
              <a:buNone/>
            </a:pPr>
            <a:r>
              <a:rPr lang="de-DE" sz="1800" dirty="0"/>
              <a:t> </a:t>
            </a:r>
          </a:p>
        </p:txBody>
      </p:sp>
      <p:sp>
        <p:nvSpPr>
          <p:cNvPr id="4" name="Fußzeilenplatzhalter 3">
            <a:extLst>
              <a:ext uri="{FF2B5EF4-FFF2-40B4-BE49-F238E27FC236}">
                <a16:creationId xmlns:a16="http://schemas.microsoft.com/office/drawing/2014/main" id="{A52194D5-B075-44C0-B65B-CCED7705F850}"/>
              </a:ext>
            </a:extLst>
          </p:cNvPr>
          <p:cNvSpPr>
            <a:spLocks noGrp="1"/>
          </p:cNvSpPr>
          <p:nvPr>
            <p:ph type="ftr" sz="quarter" idx="11"/>
          </p:nvPr>
        </p:nvSpPr>
        <p:spPr/>
        <p:txBody>
          <a:bodyPr/>
          <a:lstStyle/>
          <a:p>
            <a:r>
              <a:rPr lang="de-DE"/>
              <a:t>Bürgerdialog Verkehrslösung Mahlsdorf  29. Mai 2026</a:t>
            </a:r>
            <a:endParaRPr lang="de-DE" dirty="0"/>
          </a:p>
        </p:txBody>
      </p:sp>
      <p:pic>
        <p:nvPicPr>
          <p:cNvPr id="9" name="Grafik 8">
            <a:extLst>
              <a:ext uri="{FF2B5EF4-FFF2-40B4-BE49-F238E27FC236}">
                <a16:creationId xmlns:a16="http://schemas.microsoft.com/office/drawing/2014/main" id="{F1E220FA-790E-45A2-A891-B83429175E3D}"/>
              </a:ext>
            </a:extLst>
          </p:cNvPr>
          <p:cNvPicPr>
            <a:picLocks noChangeAspect="1"/>
          </p:cNvPicPr>
          <p:nvPr/>
        </p:nvPicPr>
        <p:blipFill rotWithShape="1">
          <a:blip r:embed="rId3"/>
          <a:srcRect b="15981"/>
          <a:stretch/>
        </p:blipFill>
        <p:spPr>
          <a:xfrm>
            <a:off x="7520421" y="217194"/>
            <a:ext cx="4428238" cy="2736264"/>
          </a:xfrm>
          <a:prstGeom prst="rect">
            <a:avLst/>
          </a:prstGeom>
        </p:spPr>
      </p:pic>
      <p:sp>
        <p:nvSpPr>
          <p:cNvPr id="7" name="Ellipse 6">
            <a:extLst>
              <a:ext uri="{FF2B5EF4-FFF2-40B4-BE49-F238E27FC236}">
                <a16:creationId xmlns:a16="http://schemas.microsoft.com/office/drawing/2014/main" id="{4DE4F8BB-F581-4724-BFB7-EA84FC2E5789}"/>
              </a:ext>
            </a:extLst>
          </p:cNvPr>
          <p:cNvSpPr/>
          <p:nvPr/>
        </p:nvSpPr>
        <p:spPr>
          <a:xfrm rot="16200000">
            <a:off x="9680227" y="1612803"/>
            <a:ext cx="861301" cy="864074"/>
          </a:xfrm>
          <a:prstGeom prst="ellipse">
            <a:avLst/>
          </a:prstGeom>
          <a:noFill/>
          <a:ln w="381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8" name="Textfeld 7">
            <a:extLst>
              <a:ext uri="{FF2B5EF4-FFF2-40B4-BE49-F238E27FC236}">
                <a16:creationId xmlns:a16="http://schemas.microsoft.com/office/drawing/2014/main" id="{8FC15893-64A1-44E9-BD8E-20E96961FA73}"/>
              </a:ext>
            </a:extLst>
          </p:cNvPr>
          <p:cNvSpPr txBox="1"/>
          <p:nvPr/>
        </p:nvSpPr>
        <p:spPr>
          <a:xfrm>
            <a:off x="10225423" y="606416"/>
            <a:ext cx="162367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prstClr val="black"/>
                </a:solidFill>
                <a:latin typeface="Calibri" panose="020F0502020204030204"/>
              </a:rPr>
              <a:t>Musikerviertel</a:t>
            </a:r>
            <a:endParaRPr kumimoji="0" lang="de-DE"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feld 9">
            <a:extLst>
              <a:ext uri="{FF2B5EF4-FFF2-40B4-BE49-F238E27FC236}">
                <a16:creationId xmlns:a16="http://schemas.microsoft.com/office/drawing/2014/main" id="{B143B447-CC1A-4245-82A6-3A93A5480552}"/>
              </a:ext>
            </a:extLst>
          </p:cNvPr>
          <p:cNvSpPr txBox="1"/>
          <p:nvPr/>
        </p:nvSpPr>
        <p:spPr>
          <a:xfrm>
            <a:off x="7520421" y="5875860"/>
            <a:ext cx="4428238" cy="313350"/>
          </a:xfrm>
          <a:prstGeom prst="rect">
            <a:avLst/>
          </a:prstGeom>
          <a:solidFill>
            <a:schemeClr val="bg1"/>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500" dirty="0">
                <a:solidFill>
                  <a:prstClr val="black"/>
                </a:solidFill>
                <a:latin typeface="Calibri" panose="020F0502020204030204"/>
              </a:rPr>
              <a:t>U3 der Planfeststellungsunterlage - </a:t>
            </a:r>
            <a:r>
              <a:rPr lang="de-DE" sz="1500" dirty="0" err="1">
                <a:solidFill>
                  <a:prstClr val="black"/>
                </a:solidFill>
                <a:latin typeface="Calibri" panose="020F0502020204030204"/>
              </a:rPr>
              <a:t>Übersichtsl</a:t>
            </a:r>
            <a:r>
              <a:rPr kumimoji="0" lang="de-DE" sz="1500" b="0" i="0" u="none" strike="noStrike" kern="1200" cap="none" spc="0" normalizeH="0" baseline="0" noProof="0" dirty="0" err="1">
                <a:ln>
                  <a:noFill/>
                </a:ln>
                <a:solidFill>
                  <a:prstClr val="black"/>
                </a:solidFill>
                <a:effectLst/>
                <a:uLnTx/>
                <a:uFillTx/>
                <a:latin typeface="Calibri" panose="020F0502020204030204"/>
                <a:ea typeface="+mn-ea"/>
                <a:cs typeface="+mn-cs"/>
              </a:rPr>
              <a:t>ageplan</a:t>
            </a:r>
            <a:endParaRPr kumimoji="0" lang="de-DE"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524557C3-E83C-46F1-AED4-4A49730EFBCA}"/>
              </a:ext>
            </a:extLst>
          </p:cNvPr>
          <p:cNvSpPr txBox="1"/>
          <p:nvPr/>
        </p:nvSpPr>
        <p:spPr>
          <a:xfrm>
            <a:off x="10312463" y="4640030"/>
            <a:ext cx="162367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prstClr val="black"/>
                </a:solidFill>
                <a:latin typeface="Calibri" panose="020F0502020204030204"/>
              </a:rPr>
              <a:t>Theodorpark</a:t>
            </a:r>
            <a:endParaRPr kumimoji="0" lang="de-DE"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431434"/>
      </p:ext>
    </p:extLst>
  </p:cSld>
  <p:clrMapOvr>
    <a:masterClrMapping/>
  </p:clrMapOvr>
</p:sld>
</file>

<file path=ppt/theme/theme1.xml><?xml version="1.0" encoding="utf-8"?>
<a:theme xmlns:a="http://schemas.openxmlformats.org/drawingml/2006/main" name="Berlin">
  <a:themeElements>
    <a:clrScheme name="Benutzerdefiniert 17">
      <a:dk1>
        <a:sysClr val="windowText" lastClr="000000"/>
      </a:dk1>
      <a:lt1>
        <a:sysClr val="window" lastClr="FFFFFF"/>
      </a:lt1>
      <a:dk2>
        <a:srgbClr val="878787"/>
      </a:dk2>
      <a:lt2>
        <a:srgbClr val="B2B2B2"/>
      </a:lt2>
      <a:accent1>
        <a:srgbClr val="E40422"/>
      </a:accent1>
      <a:accent2>
        <a:srgbClr val="004F9F"/>
      </a:accent2>
      <a:accent3>
        <a:srgbClr val="F39300"/>
      </a:accent3>
      <a:accent4>
        <a:srgbClr val="007256"/>
      </a:accent4>
      <a:accent5>
        <a:srgbClr val="FFE70E"/>
      </a:accent5>
      <a:accent6>
        <a:srgbClr val="9185BE"/>
      </a:accent6>
      <a:hlink>
        <a:srgbClr val="E40422"/>
      </a:hlink>
      <a:folHlink>
        <a:srgbClr val="E40422"/>
      </a:folHlink>
    </a:clrScheme>
    <a:fontScheme name="Benutzerdefiniert 3">
      <a:majorFont>
        <a:latin typeface="Berlin Type Bold"/>
        <a:ea typeface=""/>
        <a:cs typeface=""/>
      </a:majorFont>
      <a:minorFont>
        <a:latin typeface="Berlin 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400" smtClean="0"/>
        </a:defPPr>
      </a:lstStyle>
    </a:txDef>
  </a:objectDefaults>
  <a:extraClrSchemeLst/>
  <a:custClrLst>
    <a:custClr name="Hellgrün">
      <a:srgbClr val="9BCFAF"/>
    </a:custClr>
    <a:custClr name="Mittelgrün">
      <a:srgbClr val="00AA84"/>
    </a:custClr>
    <a:custClr name="Grün">
      <a:srgbClr val="007256"/>
    </a:custClr>
    <a:custClr name="Dunkelgrün">
      <a:srgbClr val="004534"/>
    </a:custClr>
    <a:custClr name="Hellblau">
      <a:srgbClr val="AAC9E7"/>
    </a:custClr>
    <a:custClr name="Mittelblau">
      <a:srgbClr val="4F90CD"/>
    </a:custClr>
    <a:custClr name="Blau">
      <a:srgbClr val="004F9F"/>
    </a:custClr>
    <a:custClr name="Dunkelblau">
      <a:srgbClr val="002856"/>
    </a:custClr>
    <a:custClr name="Gelb">
      <a:srgbClr val="FFE70E"/>
    </a:custClr>
    <a:custClr name="Orange">
      <a:srgbClr val="F39300"/>
    </a:custClr>
    <a:custClr name="Rosa">
      <a:srgbClr val="F5B4CB"/>
    </a:custClr>
    <a:custClr name="Violett">
      <a:srgbClr val="9185BE"/>
    </a:custClr>
    <a:custClr name="Berlin Rot">
      <a:srgbClr val="E40422"/>
    </a:custClr>
    <a:custClr name="Schwarz">
      <a:srgbClr val="000000"/>
    </a:custClr>
    <a:custClr name="80% Schwarz">
      <a:srgbClr val="575756"/>
    </a:custClr>
    <a:custClr name="60% Schwarz">
      <a:srgbClr val="878787"/>
    </a:custClr>
    <a:custClr name="40% Schwarz">
      <a:srgbClr val="B2B2B2"/>
    </a:custClr>
    <a:custClr name="20% Schwarz">
      <a:srgbClr val="DADADA"/>
    </a:custClr>
    <a:custClr name="10% Schwarz">
      <a:srgbClr val="EDEDED"/>
    </a:custClr>
    <a:custClr name="5% Schwarz">
      <a:srgbClr val="F6F6F6"/>
    </a:custClr>
  </a:custClrLst>
  <a:extLst>
    <a:ext uri="{05A4C25C-085E-4340-85A3-A5531E510DB2}">
      <thm15:themeFamily xmlns:thm15="http://schemas.microsoft.com/office/thememl/2012/main" name="Berlin_PowerPoint_16x9_Calibri.potx" id="{EF5F4809-A969-4867-B4C5-70D3583BB29A}" vid="{697161EB-6954-42D4-9A0D-1620693E57EF}"/>
    </a:ext>
  </a:extLst>
</a:theme>
</file>

<file path=ppt/theme/theme2.xml><?xml version="1.0" encoding="utf-8"?>
<a:theme xmlns:a="http://schemas.openxmlformats.org/drawingml/2006/main" name="Office">
  <a:themeElements>
    <a:clrScheme name="Benutzerdefiniert 123">
      <a:dk1>
        <a:sysClr val="windowText" lastClr="000000"/>
      </a:dk1>
      <a:lt1>
        <a:sysClr val="window" lastClr="FFFFFF"/>
      </a:lt1>
      <a:dk2>
        <a:srgbClr val="878787"/>
      </a:dk2>
      <a:lt2>
        <a:srgbClr val="B2B2B2"/>
      </a:lt2>
      <a:accent1>
        <a:srgbClr val="E40523"/>
      </a:accent1>
      <a:accent2>
        <a:srgbClr val="004F9F"/>
      </a:accent2>
      <a:accent3>
        <a:srgbClr val="F39300"/>
      </a:accent3>
      <a:accent4>
        <a:srgbClr val="007256"/>
      </a:accent4>
      <a:accent5>
        <a:srgbClr val="FFE70E"/>
      </a:accent5>
      <a:accent6>
        <a:srgbClr val="9185BE"/>
      </a:accent6>
      <a:hlink>
        <a:srgbClr val="E40523"/>
      </a:hlink>
      <a:folHlink>
        <a:srgbClr val="E40523"/>
      </a:folHlink>
    </a:clrScheme>
    <a:fontScheme name="__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23">
      <a:dk1>
        <a:sysClr val="windowText" lastClr="000000"/>
      </a:dk1>
      <a:lt1>
        <a:sysClr val="window" lastClr="FFFFFF"/>
      </a:lt1>
      <a:dk2>
        <a:srgbClr val="878787"/>
      </a:dk2>
      <a:lt2>
        <a:srgbClr val="B2B2B2"/>
      </a:lt2>
      <a:accent1>
        <a:srgbClr val="E40523"/>
      </a:accent1>
      <a:accent2>
        <a:srgbClr val="004F9F"/>
      </a:accent2>
      <a:accent3>
        <a:srgbClr val="F39300"/>
      </a:accent3>
      <a:accent4>
        <a:srgbClr val="007256"/>
      </a:accent4>
      <a:accent5>
        <a:srgbClr val="FFE70E"/>
      </a:accent5>
      <a:accent6>
        <a:srgbClr val="9185BE"/>
      </a:accent6>
      <a:hlink>
        <a:srgbClr val="E40523"/>
      </a:hlink>
      <a:folHlink>
        <a:srgbClr val="E40523"/>
      </a:folHlink>
    </a:clrScheme>
    <a:fontScheme name="__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Berlin_PowerPoint_16x9_Calibri</Template>
  <TotalTime>0</TotalTime>
  <Words>2012</Words>
  <Application>Microsoft Office PowerPoint</Application>
  <PresentationFormat>Breitbild</PresentationFormat>
  <Paragraphs>161</Paragraphs>
  <Slides>19</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19</vt:i4>
      </vt:variant>
    </vt:vector>
  </HeadingPairs>
  <TitlesOfParts>
    <vt:vector size="26" baseType="lpstr">
      <vt:lpstr>Arial</vt:lpstr>
      <vt:lpstr>Berlin Type</vt:lpstr>
      <vt:lpstr>Berlin Type Bold</vt:lpstr>
      <vt:lpstr>Berlin Type Office</vt:lpstr>
      <vt:lpstr>Calibri</vt:lpstr>
      <vt:lpstr>Symbol</vt:lpstr>
      <vt:lpstr>Berlin</vt:lpstr>
      <vt:lpstr>Senatsverwaltung für Mobilität, Verkehr, Klimaschutz und Umwelt Verkehrslösung Mahlsdorf (Planung Straßenbahntrasse und Straße An der Schule)  </vt:lpstr>
      <vt:lpstr>Straßenbahnmaßnahme Planungsstand</vt:lpstr>
      <vt:lpstr>Warum Straßenbahn als Verkehrsmittel und ihre Effekte auf die Umgebung</vt:lpstr>
      <vt:lpstr>Baulicher Zustand Hönower Straße, Mögliches Vorziehen der Verlegung der Endhaltstelle am Bhf Mahlsdorf</vt:lpstr>
      <vt:lpstr>Geplante Baumaßnahmen der BWB in Folge des Ausbaus der Straßenbahnanlagen in der Hönower Straße                </vt:lpstr>
      <vt:lpstr>Geplante Baumaßnahmen der BWB in Folge des Straßenneubaus durch SenMVKU  „An der Schule“                     </vt:lpstr>
      <vt:lpstr>Auswirkungen Umplanung  </vt:lpstr>
      <vt:lpstr>Planungsstand Straße „An der Schule“</vt:lpstr>
      <vt:lpstr>Planungsstand Straße „An der Schule“ – verkehrliche Auswirkungen</vt:lpstr>
      <vt:lpstr>Planungsstand Straße „An der Schule“ - Schulwegsicherheit</vt:lpstr>
      <vt:lpstr>Neue LSA Planungen im Rahmen der Verkehrslösung Mahlsdorf</vt:lpstr>
      <vt:lpstr>LSA Planungen im Rahmen der Verkehrslösung Mahlsdorf  LSA 22184 - Hönower Straße / Treskowstraße / Fritz-Reuter-Straße / S-Bahnhof Mahlsdorf </vt:lpstr>
      <vt:lpstr>LSA Planungen im Rahmen der Verkehrslösung Mahlsdorf  LSA 22185 Hönower Straße / Pestalozzistraße</vt:lpstr>
      <vt:lpstr>LSA Planungen im Rahmen der Verkehrslösung Mahlsdorf  LSA 22186 An der Schule (Nr. 46)</vt:lpstr>
      <vt:lpstr>LSA Planungen im Rahmen der Verkehrslösung Mahlsdorf  LSA 22097 Alt-Mahlsdorf / An der Schule</vt:lpstr>
      <vt:lpstr>LSA Planungen im Rahmen der Verkehrslösung Mahlsdorf  LSA 22197 An der Schule / Hultschiner Damm</vt:lpstr>
      <vt:lpstr>LSA Planungen im Rahmen der Verkehrslösung Mahlsdorf  LSA 22198 Hultschiner Damm / Elsenstraße</vt:lpstr>
      <vt:lpstr>Fahrradparkhaus S-Bahnhof Mahlsdorf</vt:lpstr>
      <vt:lpstr>Vielen Dank.</vt:lpstr>
    </vt:vector>
  </TitlesOfParts>
  <Company>SenSW / SenUVK Berlin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Calibri Bold 36 PT</dc:title>
  <dc:creator>Grünert, Katrin</dc:creator>
  <cp:lastModifiedBy>Handke, Simone</cp:lastModifiedBy>
  <cp:revision>171</cp:revision>
  <dcterms:created xsi:type="dcterms:W3CDTF">2021-01-27T12:48:55Z</dcterms:created>
  <dcterms:modified xsi:type="dcterms:W3CDTF">2026-05-22T12:05:21Z</dcterms:modified>
</cp:coreProperties>
</file>